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2" r:id="rId2"/>
    <p:sldId id="263" r:id="rId3"/>
    <p:sldId id="265" r:id="rId4"/>
    <p:sldId id="279" r:id="rId5"/>
    <p:sldId id="282" r:id="rId6"/>
    <p:sldId id="293" r:id="rId7"/>
    <p:sldId id="280" r:id="rId8"/>
    <p:sldId id="284" r:id="rId9"/>
    <p:sldId id="294" r:id="rId10"/>
    <p:sldId id="285" r:id="rId11"/>
    <p:sldId id="286" r:id="rId12"/>
    <p:sldId id="295" r:id="rId13"/>
    <p:sldId id="320" r:id="rId14"/>
    <p:sldId id="321" r:id="rId15"/>
    <p:sldId id="322" r:id="rId16"/>
    <p:sldId id="283" r:id="rId17"/>
    <p:sldId id="287" r:id="rId18"/>
    <p:sldId id="266" r:id="rId19"/>
    <p:sldId id="264" r:id="rId20"/>
    <p:sldId id="267" r:id="rId21"/>
    <p:sldId id="270" r:id="rId22"/>
    <p:sldId id="268" r:id="rId23"/>
    <p:sldId id="269" r:id="rId24"/>
    <p:sldId id="274" r:id="rId25"/>
    <p:sldId id="271" r:id="rId26"/>
    <p:sldId id="273" r:id="rId27"/>
    <p:sldId id="275" r:id="rId28"/>
    <p:sldId id="278" r:id="rId29"/>
    <p:sldId id="304" r:id="rId30"/>
    <p:sldId id="305" r:id="rId31"/>
    <p:sldId id="290" r:id="rId32"/>
    <p:sldId id="289" r:id="rId33"/>
    <p:sldId id="306" r:id="rId34"/>
    <p:sldId id="308" r:id="rId35"/>
    <p:sldId id="309" r:id="rId36"/>
    <p:sldId id="276" r:id="rId37"/>
    <p:sldId id="311" r:id="rId38"/>
    <p:sldId id="312" r:id="rId39"/>
    <p:sldId id="318" r:id="rId40"/>
    <p:sldId id="319" r:id="rId41"/>
    <p:sldId id="310" r:id="rId42"/>
    <p:sldId id="316" r:id="rId43"/>
    <p:sldId id="315" r:id="rId44"/>
    <p:sldId id="317" r:id="rId45"/>
    <p:sldId id="323" r:id="rId46"/>
    <p:sldId id="324" r:id="rId47"/>
    <p:sldId id="300" r:id="rId48"/>
    <p:sldId id="272" r:id="rId49"/>
    <p:sldId id="301" r:id="rId50"/>
    <p:sldId id="258" r:id="rId51"/>
    <p:sldId id="259" r:id="rId52"/>
    <p:sldId id="302" r:id="rId53"/>
    <p:sldId id="303" r:id="rId54"/>
    <p:sldId id="313" r:id="rId55"/>
    <p:sldId id="260" r:id="rId56"/>
    <p:sldId id="26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F90"/>
    <a:srgbClr val="33475B"/>
    <a:srgbClr val="253342"/>
    <a:srgbClr val="425B76"/>
    <a:srgbClr val="7C98B6"/>
    <a:srgbClr val="99ACC2"/>
    <a:srgbClr val="CBD6E2"/>
    <a:srgbClr val="DFE3EB"/>
    <a:srgbClr val="2D3E50"/>
    <a:srgbClr val="015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74" d="100"/>
          <a:sy n="74" d="100"/>
        </p:scale>
        <p:origin x="6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22</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6/23/2023</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6/23/2023</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35.png"/><Relationship Id="rId26" Type="http://schemas.openxmlformats.org/officeDocument/2006/relationships/image" Target="../media/image58.png"/><Relationship Id="rId3" Type="http://schemas.openxmlformats.org/officeDocument/2006/relationships/image" Target="../media/image26.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8.png"/><Relationship Id="rId17" Type="http://schemas.openxmlformats.org/officeDocument/2006/relationships/image" Target="../media/image34.png"/><Relationship Id="rId25" Type="http://schemas.openxmlformats.org/officeDocument/2006/relationships/image" Target="../media/image49.svg"/><Relationship Id="rId2" Type="http://schemas.openxmlformats.org/officeDocument/2006/relationships/image" Target="../media/image25.png"/><Relationship Id="rId16" Type="http://schemas.openxmlformats.org/officeDocument/2006/relationships/image" Target="../media/image45.png"/><Relationship Id="rId20" Type="http://schemas.openxmlformats.org/officeDocument/2006/relationships/image" Target="../media/image55.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44.svg"/><Relationship Id="rId23" Type="http://schemas.openxmlformats.org/officeDocument/2006/relationships/image" Target="../media/image57.png"/><Relationship Id="rId28" Type="http://schemas.openxmlformats.org/officeDocument/2006/relationships/image" Target="../media/image60.svg"/><Relationship Id="rId10" Type="http://schemas.openxmlformats.org/officeDocument/2006/relationships/image" Target="../media/image33.svg"/><Relationship Id="rId19"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3.png"/><Relationship Id="rId22" Type="http://schemas.openxmlformats.org/officeDocument/2006/relationships/image" Target="../media/image56.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18" Type="http://schemas.openxmlformats.org/officeDocument/2006/relationships/image" Target="../media/image34.png"/><Relationship Id="rId26" Type="http://schemas.openxmlformats.org/officeDocument/2006/relationships/image" Target="../media/image49.svg"/><Relationship Id="rId3" Type="http://schemas.openxmlformats.org/officeDocument/2006/relationships/image" Target="../media/image25.png"/><Relationship Id="rId21" Type="http://schemas.openxmlformats.org/officeDocument/2006/relationships/image" Target="../media/image55.svg"/><Relationship Id="rId7" Type="http://schemas.openxmlformats.org/officeDocument/2006/relationships/image" Target="../media/image29.sv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48.png"/><Relationship Id="rId2" Type="http://schemas.openxmlformats.org/officeDocument/2006/relationships/image" Target="../media/image46.png"/><Relationship Id="rId16" Type="http://schemas.openxmlformats.org/officeDocument/2006/relationships/image" Target="../media/image44.svg"/><Relationship Id="rId20" Type="http://schemas.openxmlformats.org/officeDocument/2006/relationships/image" Target="../media/image54.png"/><Relationship Id="rId29"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43.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50.png"/><Relationship Id="rId27" Type="http://schemas.openxmlformats.org/officeDocument/2006/relationships/image" Target="../media/image58.png"/><Relationship Id="rId30"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4.svg"/><Relationship Id="rId18" Type="http://schemas.openxmlformats.org/officeDocument/2006/relationships/image" Target="../media/image55.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54.png"/><Relationship Id="rId25" Type="http://schemas.openxmlformats.org/officeDocument/2006/relationships/image" Target="../media/image50.png"/><Relationship Id="rId2" Type="http://schemas.openxmlformats.org/officeDocument/2006/relationships/image" Target="../media/image25.png"/><Relationship Id="rId16" Type="http://schemas.openxmlformats.org/officeDocument/2006/relationships/image" Target="../media/image36.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7.png"/><Relationship Id="rId24"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5.png"/><Relationship Id="rId23" Type="http://schemas.openxmlformats.org/officeDocument/2006/relationships/image" Target="../media/image61.png"/><Relationship Id="rId10" Type="http://schemas.openxmlformats.org/officeDocument/2006/relationships/image" Target="../media/image33.svg"/><Relationship Id="rId19" Type="http://schemas.openxmlformats.org/officeDocument/2006/relationships/image" Target="../media/image5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 Id="rId22"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jpe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17.png"/><Relationship Id="rId9" Type="http://schemas.openxmlformats.org/officeDocument/2006/relationships/image" Target="../media/image113.svg"/></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17.png"/><Relationship Id="rId9" Type="http://schemas.openxmlformats.org/officeDocument/2006/relationships/image" Target="../media/image113.sv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3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36.png"/><Relationship Id="rId5" Type="http://schemas.openxmlformats.org/officeDocument/2006/relationships/image" Target="../media/image112.png"/><Relationship Id="rId10" Type="http://schemas.openxmlformats.org/officeDocument/2006/relationships/image" Target="../media/image135.png"/><Relationship Id="rId4" Type="http://schemas.openxmlformats.org/officeDocument/2006/relationships/image" Target="../media/image111.svg"/><Relationship Id="rId9" Type="http://schemas.openxmlformats.org/officeDocument/2006/relationships/image" Target="../media/image134.png"/><Relationship Id="rId14" Type="http://schemas.openxmlformats.org/officeDocument/2006/relationships/image" Target="../media/image138.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1.png"/><Relationship Id="rId18" Type="http://schemas.openxmlformats.org/officeDocument/2006/relationships/image" Target="../media/image134.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09.png"/><Relationship Id="rId16"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39.png"/><Relationship Id="rId5" Type="http://schemas.openxmlformats.org/officeDocument/2006/relationships/image" Target="../media/image112.png"/><Relationship Id="rId15" Type="http://schemas.openxmlformats.org/officeDocument/2006/relationships/image" Target="../media/image143.png"/><Relationship Id="rId10" Type="http://schemas.openxmlformats.org/officeDocument/2006/relationships/image" Target="../media/image136.png"/><Relationship Id="rId19" Type="http://schemas.openxmlformats.org/officeDocument/2006/relationships/image" Target="../media/image146.png"/><Relationship Id="rId4" Type="http://schemas.openxmlformats.org/officeDocument/2006/relationships/image" Target="../media/image111.svg"/><Relationship Id="rId9" Type="http://schemas.openxmlformats.org/officeDocument/2006/relationships/image" Target="../media/image135.png"/><Relationship Id="rId14" Type="http://schemas.openxmlformats.org/officeDocument/2006/relationships/image" Target="../media/image142.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38.pn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5.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35.png"/><Relationship Id="rId5" Type="http://schemas.openxmlformats.org/officeDocument/2006/relationships/image" Target="../media/image111.svg"/><Relationship Id="rId15" Type="http://schemas.openxmlformats.org/officeDocument/2006/relationships/image" Target="../media/image148.png"/><Relationship Id="rId10" Type="http://schemas.openxmlformats.org/officeDocument/2006/relationships/image" Target="../media/image134.png"/><Relationship Id="rId4" Type="http://schemas.openxmlformats.org/officeDocument/2006/relationships/image" Target="../media/image110.png"/><Relationship Id="rId9" Type="http://schemas.openxmlformats.org/officeDocument/2006/relationships/image" Target="../media/image133.png"/><Relationship Id="rId14" Type="http://schemas.openxmlformats.org/officeDocument/2006/relationships/image" Target="../media/image142.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10.png"/><Relationship Id="rId7" Type="http://schemas.openxmlformats.org/officeDocument/2006/relationships/image" Target="../media/image140.png"/><Relationship Id="rId12" Type="http://schemas.openxmlformats.org/officeDocument/2006/relationships/image" Target="../media/image15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52.png"/><Relationship Id="rId5" Type="http://schemas.openxmlformats.org/officeDocument/2006/relationships/image" Target="../media/image112.png"/><Relationship Id="rId10" Type="http://schemas.openxmlformats.org/officeDocument/2006/relationships/image" Target="../media/image151.png"/><Relationship Id="rId4" Type="http://schemas.openxmlformats.org/officeDocument/2006/relationships/image" Target="../media/image111.sv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54.png"/><Relationship Id="rId3" Type="http://schemas.openxmlformats.org/officeDocument/2006/relationships/image" Target="../media/image152.png"/><Relationship Id="rId7" Type="http://schemas.openxmlformats.org/officeDocument/2006/relationships/image" Target="../media/image110.png"/><Relationship Id="rId12"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40.png"/><Relationship Id="rId5" Type="http://schemas.openxmlformats.org/officeDocument/2006/relationships/image" Target="../media/image146.png"/><Relationship Id="rId10" Type="http://schemas.openxmlformats.org/officeDocument/2006/relationships/image" Target="../media/image113.svg"/><Relationship Id="rId4" Type="http://schemas.openxmlformats.org/officeDocument/2006/relationships/image" Target="../media/image153.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7.png"/><Relationship Id="rId7" Type="http://schemas.openxmlformats.org/officeDocument/2006/relationships/image" Target="../media/image158.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11.svg"/><Relationship Id="rId10" Type="http://schemas.openxmlformats.org/officeDocument/2006/relationships/image" Target="../media/image160.png"/><Relationship Id="rId4" Type="http://schemas.openxmlformats.org/officeDocument/2006/relationships/image" Target="../media/image110.png"/><Relationship Id="rId9" Type="http://schemas.openxmlformats.org/officeDocument/2006/relationships/image" Target="../media/image159.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64.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png"/><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79.png"/><Relationship Id="rId3" Type="http://schemas.openxmlformats.org/officeDocument/2006/relationships/image" Target="../media/image16.svg"/><Relationship Id="rId21" Type="http://schemas.openxmlformats.org/officeDocument/2006/relationships/image" Target="../media/image109.png"/><Relationship Id="rId7" Type="http://schemas.openxmlformats.org/officeDocument/2006/relationships/image" Target="../media/image20.sv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33.png"/><Relationship Id="rId2" Type="http://schemas.openxmlformats.org/officeDocument/2006/relationships/image" Target="../media/image15.png"/><Relationship Id="rId16" Type="http://schemas.openxmlformats.org/officeDocument/2006/relationships/image" Target="../media/image174.png"/><Relationship Id="rId20"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69.png"/><Relationship Id="rId24" Type="http://schemas.openxmlformats.org/officeDocument/2006/relationships/image" Target="../media/image123.png"/><Relationship Id="rId5" Type="http://schemas.openxmlformats.org/officeDocument/2006/relationships/image" Target="../media/image18.svg"/><Relationship Id="rId15" Type="http://schemas.openxmlformats.org/officeDocument/2006/relationships/image" Target="../media/image173.png"/><Relationship Id="rId23" Type="http://schemas.openxmlformats.org/officeDocument/2006/relationships/image" Target="../media/image122.png"/><Relationship Id="rId10" Type="http://schemas.openxmlformats.org/officeDocument/2006/relationships/image" Target="../media/image168.png"/><Relationship Id="rId19" Type="http://schemas.openxmlformats.org/officeDocument/2006/relationships/image" Target="../media/image177.png"/><Relationship Id="rId4" Type="http://schemas.openxmlformats.org/officeDocument/2006/relationships/image" Target="../media/image17.png"/><Relationship Id="rId9" Type="http://schemas.openxmlformats.org/officeDocument/2006/relationships/image" Target="../media/image99.svg"/><Relationship Id="rId14" Type="http://schemas.openxmlformats.org/officeDocument/2006/relationships/image" Target="../media/image172.png"/><Relationship Id="rId22" Type="http://schemas.openxmlformats.org/officeDocument/2006/relationships/image" Target="../media/image124.png"/><Relationship Id="rId27" Type="http://schemas.openxmlformats.org/officeDocument/2006/relationships/image" Target="../media/image180.png"/></Relationships>
</file>

<file path=ppt/slides/_rels/slide5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9.svg"/><Relationship Id="rId15" Type="http://schemas.openxmlformats.org/officeDocument/2006/relationships/image" Target="../media/image53.png"/><Relationship Id="rId10" Type="http://schemas.openxmlformats.org/officeDocument/2006/relationships/image" Target="../media/image44.svg"/><Relationship Id="rId4" Type="http://schemas.openxmlformats.org/officeDocument/2006/relationships/image" Target="../media/image48.png"/><Relationship Id="rId9" Type="http://schemas.openxmlformats.org/officeDocument/2006/relationships/image" Target="../media/image43.pn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50.png"/><Relationship Id="rId2" Type="http://schemas.openxmlformats.org/officeDocument/2006/relationships/image" Target="../media/image46.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44.sv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8.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44.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9.sv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10</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a:extLst>
              <a:ext uri="{FF2B5EF4-FFF2-40B4-BE49-F238E27FC236}">
                <a16:creationId xmlns:a16="http://schemas.microsoft.com/office/drawing/2014/main" id="{F53BA8C7-4EEA-D64F-99F9-5A4E2DFD69AF}"/>
              </a:ext>
            </a:extLst>
          </p:cNvPr>
          <p:cNvSpPr/>
          <p:nvPr/>
        </p:nvSpPr>
        <p:spPr>
          <a:xfrm>
            <a:off x="439649" y="288738"/>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2" name="正方形/長方形 81">
            <a:extLst>
              <a:ext uri="{FF2B5EF4-FFF2-40B4-BE49-F238E27FC236}">
                <a16:creationId xmlns:a16="http://schemas.microsoft.com/office/drawing/2014/main" id="{188E3944-A353-AA9A-90C4-37B47E0188D5}"/>
              </a:ext>
            </a:extLst>
          </p:cNvPr>
          <p:cNvSpPr/>
          <p:nvPr/>
        </p:nvSpPr>
        <p:spPr>
          <a:xfrm>
            <a:off x="1015998" y="1160946"/>
            <a:ext cx="8827913" cy="486994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Rectangle 3">
            <a:extLst>
              <a:ext uri="{FF2B5EF4-FFF2-40B4-BE49-F238E27FC236}">
                <a16:creationId xmlns:a16="http://schemas.microsoft.com/office/drawing/2014/main" id="{03FD6E5E-3F9F-F003-9771-995B66BC2386}"/>
              </a:ext>
            </a:extLst>
          </p:cNvPr>
          <p:cNvSpPr/>
          <p:nvPr/>
        </p:nvSpPr>
        <p:spPr>
          <a:xfrm>
            <a:off x="439649" y="187136"/>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9" name="正方形/長方形 78">
            <a:extLst>
              <a:ext uri="{FF2B5EF4-FFF2-40B4-BE49-F238E27FC236}">
                <a16:creationId xmlns:a16="http://schemas.microsoft.com/office/drawing/2014/main" id="{7051D084-C772-4059-F6EC-18A20AB5D320}"/>
              </a:ext>
            </a:extLst>
          </p:cNvPr>
          <p:cNvSpPr/>
          <p:nvPr/>
        </p:nvSpPr>
        <p:spPr>
          <a:xfrm>
            <a:off x="1015998" y="1160945"/>
            <a:ext cx="8827913" cy="4869944"/>
          </a:xfrm>
          <a:prstGeom prst="rect">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 name="Rectangle 3">
            <a:extLst>
              <a:ext uri="{FF2B5EF4-FFF2-40B4-BE49-F238E27FC236}">
                <a16:creationId xmlns:a16="http://schemas.microsoft.com/office/drawing/2014/main" id="{B63D32F4-E968-4905-B780-58F2F881E078}"/>
              </a:ext>
            </a:extLst>
          </p:cNvPr>
          <p:cNvSpPr/>
          <p:nvPr/>
        </p:nvSpPr>
        <p:spPr>
          <a:xfrm>
            <a:off x="429372" y="450624"/>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MLOP / ML Orchestration</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1026" name="Picture 2">
            <a:extLst>
              <a:ext uri="{FF2B5EF4-FFF2-40B4-BE49-F238E27FC236}">
                <a16:creationId xmlns:a16="http://schemas.microsoft.com/office/drawing/2014/main" id="{ABB4BDC5-4CFB-3B1E-FF5A-09D52D01F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57" y="1215639"/>
            <a:ext cx="1649995" cy="866247"/>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磁気ディスク 2">
            <a:extLst>
              <a:ext uri="{FF2B5EF4-FFF2-40B4-BE49-F238E27FC236}">
                <a16:creationId xmlns:a16="http://schemas.microsoft.com/office/drawing/2014/main" id="{25035877-8B74-FD97-1285-7F4A27EA869D}"/>
              </a:ext>
            </a:extLst>
          </p:cNvPr>
          <p:cNvSpPr/>
          <p:nvPr/>
        </p:nvSpPr>
        <p:spPr>
          <a:xfrm>
            <a:off x="11750741" y="1873059"/>
            <a:ext cx="971859" cy="1117600"/>
          </a:xfrm>
          <a:prstGeom prst="flowChartMagneticDisk">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Feature</a:t>
            </a:r>
          </a:p>
          <a:p>
            <a:pPr algn="ctr"/>
            <a:r>
              <a:rPr lang="en-US" sz="1600" dirty="0">
                <a:solidFill>
                  <a:schemeClr val="tx1"/>
                </a:solidFill>
              </a:rPr>
              <a:t>Store</a:t>
            </a:r>
          </a:p>
        </p:txBody>
      </p:sp>
      <p:sp>
        <p:nvSpPr>
          <p:cNvPr id="6" name="正方形/長方形 5">
            <a:extLst>
              <a:ext uri="{FF2B5EF4-FFF2-40B4-BE49-F238E27FC236}">
                <a16:creationId xmlns:a16="http://schemas.microsoft.com/office/drawing/2014/main" id="{F845F776-8BE2-6136-8549-E57517E6FF91}"/>
              </a:ext>
            </a:extLst>
          </p:cNvPr>
          <p:cNvSpPr/>
          <p:nvPr/>
        </p:nvSpPr>
        <p:spPr>
          <a:xfrm>
            <a:off x="8963799" y="2857644"/>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86" name="正方形/長方形 85">
            <a:extLst>
              <a:ext uri="{FF2B5EF4-FFF2-40B4-BE49-F238E27FC236}">
                <a16:creationId xmlns:a16="http://schemas.microsoft.com/office/drawing/2014/main" id="{B1D38727-440F-39AC-B34E-9B684B6A07DC}"/>
              </a:ext>
            </a:extLst>
          </p:cNvPr>
          <p:cNvSpPr/>
          <p:nvPr/>
        </p:nvSpPr>
        <p:spPr>
          <a:xfrm>
            <a:off x="8963799" y="3763465"/>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87" name="正方形/長方形 86">
            <a:extLst>
              <a:ext uri="{FF2B5EF4-FFF2-40B4-BE49-F238E27FC236}">
                <a16:creationId xmlns:a16="http://schemas.microsoft.com/office/drawing/2014/main" id="{EDD87F35-1ADB-D0F6-133A-DC286390003B}"/>
              </a:ext>
            </a:extLst>
          </p:cNvPr>
          <p:cNvSpPr/>
          <p:nvPr/>
        </p:nvSpPr>
        <p:spPr>
          <a:xfrm>
            <a:off x="8963799" y="1888382"/>
            <a:ext cx="1320800" cy="469014"/>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Data Prep</a:t>
            </a:r>
          </a:p>
        </p:txBody>
      </p:sp>
      <p:sp>
        <p:nvSpPr>
          <p:cNvPr id="7" name="四角形: 角を丸くする 6">
            <a:extLst>
              <a:ext uri="{FF2B5EF4-FFF2-40B4-BE49-F238E27FC236}">
                <a16:creationId xmlns:a16="http://schemas.microsoft.com/office/drawing/2014/main" id="{7754034A-8555-06BD-2EF9-4E06CF09E2D2}"/>
              </a:ext>
            </a:extLst>
          </p:cNvPr>
          <p:cNvSpPr/>
          <p:nvPr/>
        </p:nvSpPr>
        <p:spPr>
          <a:xfrm>
            <a:off x="11723478" y="3336381"/>
            <a:ext cx="1162756" cy="896098"/>
          </a:xfrm>
          <a:prstGeom prst="roundRect">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9" name="Google Shape;2546;p214">
            <a:extLst>
              <a:ext uri="{FF2B5EF4-FFF2-40B4-BE49-F238E27FC236}">
                <a16:creationId xmlns:a16="http://schemas.microsoft.com/office/drawing/2014/main" id="{C5FF70BF-E520-BE11-BFC0-3E8172D24F0C}"/>
              </a:ext>
            </a:extLst>
          </p:cNvPr>
          <p:cNvPicPr preferRelativeResize="0"/>
          <p:nvPr/>
        </p:nvPicPr>
        <p:blipFill rotWithShape="1">
          <a:blip r:embed="rId4">
            <a:alphaModFix/>
          </a:blip>
          <a:srcRect/>
          <a:stretch/>
        </p:blipFill>
        <p:spPr>
          <a:xfrm>
            <a:off x="2457829" y="3612444"/>
            <a:ext cx="4812216" cy="1595112"/>
          </a:xfrm>
          <a:prstGeom prst="rect">
            <a:avLst/>
          </a:prstGeom>
          <a:noFill/>
          <a:ln>
            <a:noFill/>
          </a:ln>
        </p:spPr>
      </p:pic>
      <p:sp>
        <p:nvSpPr>
          <p:cNvPr id="90" name="Google Shape;2547;p214">
            <a:extLst>
              <a:ext uri="{FF2B5EF4-FFF2-40B4-BE49-F238E27FC236}">
                <a16:creationId xmlns:a16="http://schemas.microsoft.com/office/drawing/2014/main" id="{1A5F1C9C-27D2-D20A-C514-55D1532F0B35}"/>
              </a:ext>
            </a:extLst>
          </p:cNvPr>
          <p:cNvSpPr txBox="1"/>
          <p:nvPr/>
        </p:nvSpPr>
        <p:spPr>
          <a:xfrm>
            <a:off x="2819305" y="5586455"/>
            <a:ext cx="3267900" cy="344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1544"/>
                </a:solidFill>
                <a:latin typeface="Barlow"/>
                <a:ea typeface="Barlow"/>
                <a:cs typeface="Barlow"/>
                <a:sym typeface="Barlow"/>
              </a:rPr>
              <a:t>Structured, Semi-Structured and Unstructured Data</a:t>
            </a:r>
            <a:endParaRPr sz="1500" b="0" i="0" u="none" strike="noStrike" cap="none">
              <a:solidFill>
                <a:srgbClr val="001544"/>
              </a:solidFill>
              <a:latin typeface="Barlow"/>
              <a:ea typeface="Barlow"/>
              <a:cs typeface="Barlow"/>
              <a:sym typeface="Barlow"/>
            </a:endParaRPr>
          </a:p>
        </p:txBody>
      </p:sp>
      <p:cxnSp>
        <p:nvCxnSpPr>
          <p:cNvPr id="91" name="Google Shape;2548;p214">
            <a:extLst>
              <a:ext uri="{FF2B5EF4-FFF2-40B4-BE49-F238E27FC236}">
                <a16:creationId xmlns:a16="http://schemas.microsoft.com/office/drawing/2014/main" id="{3BFB06F1-10F4-9D74-8B12-38195A222FC5}"/>
              </a:ext>
            </a:extLst>
          </p:cNvPr>
          <p:cNvCxnSpPr/>
          <p:nvPr/>
        </p:nvCxnSpPr>
        <p:spPr>
          <a:xfrm>
            <a:off x="2457829" y="5007918"/>
            <a:ext cx="3629400" cy="0"/>
          </a:xfrm>
          <a:prstGeom prst="straightConnector1">
            <a:avLst/>
          </a:prstGeom>
          <a:noFill/>
          <a:ln w="28575" cap="flat" cmpd="sng">
            <a:solidFill>
              <a:schemeClr val="accent1"/>
            </a:solidFill>
            <a:prstDash val="solid"/>
            <a:round/>
            <a:headEnd type="none" w="sm" len="sm"/>
            <a:tailEnd type="none" w="sm" len="sm"/>
          </a:ln>
        </p:spPr>
      </p:cxnSp>
      <p:pic>
        <p:nvPicPr>
          <p:cNvPr id="92" name="Google Shape;2549;p214">
            <a:extLst>
              <a:ext uri="{FF2B5EF4-FFF2-40B4-BE49-F238E27FC236}">
                <a16:creationId xmlns:a16="http://schemas.microsoft.com/office/drawing/2014/main" id="{9B883810-90C8-7F2B-565C-63968073ED2A}"/>
              </a:ext>
            </a:extLst>
          </p:cNvPr>
          <p:cNvPicPr preferRelativeResize="0"/>
          <p:nvPr/>
        </p:nvPicPr>
        <p:blipFill rotWithShape="1">
          <a:blip r:embed="rId5">
            <a:alphaModFix/>
          </a:blip>
          <a:srcRect/>
          <a:stretch/>
        </p:blipFill>
        <p:spPr>
          <a:xfrm>
            <a:off x="8073365" y="1275318"/>
            <a:ext cx="937421" cy="937421"/>
          </a:xfrm>
          <a:prstGeom prst="rect">
            <a:avLst/>
          </a:prstGeom>
          <a:noFill/>
          <a:ln>
            <a:noFill/>
          </a:ln>
        </p:spPr>
      </p:pic>
      <p:sp>
        <p:nvSpPr>
          <p:cNvPr id="93" name="Google Shape;2550;p214">
            <a:extLst>
              <a:ext uri="{FF2B5EF4-FFF2-40B4-BE49-F238E27FC236}">
                <a16:creationId xmlns:a16="http://schemas.microsoft.com/office/drawing/2014/main" id="{A2ADE06F-F1F2-EBC3-C380-2ADCBF289C3E}"/>
              </a:ext>
            </a:extLst>
          </p:cNvPr>
          <p:cNvSpPr txBox="1"/>
          <p:nvPr/>
        </p:nvSpPr>
        <p:spPr>
          <a:xfrm>
            <a:off x="8083372" y="2074104"/>
            <a:ext cx="1067700" cy="223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500">
                <a:solidFill>
                  <a:srgbClr val="001544"/>
                </a:solidFill>
                <a:latin typeface="Barlow"/>
                <a:ea typeface="Barlow"/>
                <a:cs typeface="Barlow"/>
                <a:sym typeface="Barlow"/>
              </a:rPr>
              <a:t>Business Intelligence</a:t>
            </a:r>
            <a:endParaRPr sz="1500"/>
          </a:p>
        </p:txBody>
      </p:sp>
      <p:cxnSp>
        <p:nvCxnSpPr>
          <p:cNvPr id="94" name="Google Shape;2551;p214">
            <a:extLst>
              <a:ext uri="{FF2B5EF4-FFF2-40B4-BE49-F238E27FC236}">
                <a16:creationId xmlns:a16="http://schemas.microsoft.com/office/drawing/2014/main" id="{70EFF32A-6D46-2A22-D0D3-8EB4FFBB6F76}"/>
              </a:ext>
            </a:extLst>
          </p:cNvPr>
          <p:cNvCxnSpPr/>
          <p:nvPr/>
        </p:nvCxnSpPr>
        <p:spPr>
          <a:xfrm rot="10800000">
            <a:off x="8622779" y="2660417"/>
            <a:ext cx="0" cy="1346700"/>
          </a:xfrm>
          <a:prstGeom prst="straightConnector1">
            <a:avLst/>
          </a:prstGeom>
          <a:noFill/>
          <a:ln w="38100" cap="flat" cmpd="sng">
            <a:solidFill>
              <a:schemeClr val="accent1"/>
            </a:solidFill>
            <a:prstDash val="solid"/>
            <a:round/>
            <a:headEnd type="none" w="sm" len="sm"/>
            <a:tailEnd type="stealth" w="med" len="med"/>
          </a:ln>
        </p:spPr>
      </p:cxnSp>
      <p:pic>
        <p:nvPicPr>
          <p:cNvPr id="95" name="Google Shape;2552;p214">
            <a:extLst>
              <a:ext uri="{FF2B5EF4-FFF2-40B4-BE49-F238E27FC236}">
                <a16:creationId xmlns:a16="http://schemas.microsoft.com/office/drawing/2014/main" id="{54605F2E-89BF-80E8-BA6E-03ADF4D0A7B8}"/>
              </a:ext>
            </a:extLst>
          </p:cNvPr>
          <p:cNvPicPr preferRelativeResize="0"/>
          <p:nvPr/>
        </p:nvPicPr>
        <p:blipFill rotWithShape="1">
          <a:blip r:embed="rId6">
            <a:alphaModFix/>
          </a:blip>
          <a:srcRect/>
          <a:stretch/>
        </p:blipFill>
        <p:spPr>
          <a:xfrm>
            <a:off x="10390070" y="1346057"/>
            <a:ext cx="685800" cy="685800"/>
          </a:xfrm>
          <a:prstGeom prst="rect">
            <a:avLst/>
          </a:prstGeom>
          <a:noFill/>
          <a:ln>
            <a:noFill/>
          </a:ln>
        </p:spPr>
      </p:pic>
      <p:sp>
        <p:nvSpPr>
          <p:cNvPr id="96" name="Google Shape;2553;p214">
            <a:extLst>
              <a:ext uri="{FF2B5EF4-FFF2-40B4-BE49-F238E27FC236}">
                <a16:creationId xmlns:a16="http://schemas.microsoft.com/office/drawing/2014/main" id="{C3F8CA3D-3137-3555-7C02-E80ADDAF28F0}"/>
              </a:ext>
            </a:extLst>
          </p:cNvPr>
          <p:cNvSpPr txBox="1"/>
          <p:nvPr/>
        </p:nvSpPr>
        <p:spPr>
          <a:xfrm>
            <a:off x="10293962" y="2074104"/>
            <a:ext cx="914400" cy="183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1544"/>
                </a:solidFill>
                <a:latin typeface="Barlow"/>
                <a:ea typeface="Barlow"/>
                <a:cs typeface="Barlow"/>
                <a:sym typeface="Barlow"/>
              </a:rPr>
              <a:t>Machine Learning</a:t>
            </a:r>
            <a:endParaRPr sz="1500" b="0" i="0" u="none" strike="noStrike" cap="none">
              <a:solidFill>
                <a:srgbClr val="001544"/>
              </a:solidFill>
              <a:latin typeface="Barlow"/>
              <a:ea typeface="Barlow"/>
              <a:cs typeface="Barlow"/>
              <a:sym typeface="Barlow"/>
            </a:endParaRPr>
          </a:p>
        </p:txBody>
      </p:sp>
      <p:cxnSp>
        <p:nvCxnSpPr>
          <p:cNvPr id="97" name="Google Shape;2554;p214">
            <a:extLst>
              <a:ext uri="{FF2B5EF4-FFF2-40B4-BE49-F238E27FC236}">
                <a16:creationId xmlns:a16="http://schemas.microsoft.com/office/drawing/2014/main" id="{6237A415-83FE-10B8-B54B-64C44CF55C06}"/>
              </a:ext>
            </a:extLst>
          </p:cNvPr>
          <p:cNvCxnSpPr/>
          <p:nvPr/>
        </p:nvCxnSpPr>
        <p:spPr>
          <a:xfrm rot="10800000">
            <a:off x="10808304" y="2673317"/>
            <a:ext cx="0" cy="1333800"/>
          </a:xfrm>
          <a:prstGeom prst="straightConnector1">
            <a:avLst/>
          </a:prstGeom>
          <a:noFill/>
          <a:ln w="38100" cap="flat" cmpd="sng">
            <a:solidFill>
              <a:schemeClr val="accent1"/>
            </a:solidFill>
            <a:prstDash val="solid"/>
            <a:round/>
            <a:headEnd type="none" w="sm" len="sm"/>
            <a:tailEnd type="stealth" w="med" len="med"/>
          </a:ln>
        </p:spPr>
      </p:cxnSp>
      <p:pic>
        <p:nvPicPr>
          <p:cNvPr id="98" name="Google Shape;2555;p214">
            <a:extLst>
              <a:ext uri="{FF2B5EF4-FFF2-40B4-BE49-F238E27FC236}">
                <a16:creationId xmlns:a16="http://schemas.microsoft.com/office/drawing/2014/main" id="{ACB1130A-3466-13B6-ABED-7AE78DAA6C0B}"/>
              </a:ext>
            </a:extLst>
          </p:cNvPr>
          <p:cNvPicPr preferRelativeResize="0"/>
          <p:nvPr/>
        </p:nvPicPr>
        <p:blipFill rotWithShape="1">
          <a:blip r:embed="rId7">
            <a:alphaModFix/>
          </a:blip>
          <a:srcRect/>
          <a:stretch/>
        </p:blipFill>
        <p:spPr>
          <a:xfrm>
            <a:off x="3252353" y="5133981"/>
            <a:ext cx="285698" cy="346919"/>
          </a:xfrm>
          <a:prstGeom prst="rect">
            <a:avLst/>
          </a:prstGeom>
          <a:noFill/>
          <a:ln>
            <a:noFill/>
          </a:ln>
        </p:spPr>
      </p:pic>
      <p:pic>
        <p:nvPicPr>
          <p:cNvPr id="99" name="Google Shape;2556;p214">
            <a:extLst>
              <a:ext uri="{FF2B5EF4-FFF2-40B4-BE49-F238E27FC236}">
                <a16:creationId xmlns:a16="http://schemas.microsoft.com/office/drawing/2014/main" id="{6F710F7B-3090-0961-1EB4-B19AA1BF4DA7}"/>
              </a:ext>
            </a:extLst>
          </p:cNvPr>
          <p:cNvPicPr preferRelativeResize="0"/>
          <p:nvPr/>
        </p:nvPicPr>
        <p:blipFill rotWithShape="1">
          <a:blip r:embed="rId8">
            <a:alphaModFix/>
          </a:blip>
          <a:srcRect/>
          <a:stretch/>
        </p:blipFill>
        <p:spPr>
          <a:xfrm>
            <a:off x="4747971" y="5112921"/>
            <a:ext cx="389039" cy="389039"/>
          </a:xfrm>
          <a:prstGeom prst="rect">
            <a:avLst/>
          </a:prstGeom>
          <a:noFill/>
          <a:ln>
            <a:noFill/>
          </a:ln>
        </p:spPr>
      </p:pic>
      <p:pic>
        <p:nvPicPr>
          <p:cNvPr id="100" name="Google Shape;2557;p214">
            <a:extLst>
              <a:ext uri="{FF2B5EF4-FFF2-40B4-BE49-F238E27FC236}">
                <a16:creationId xmlns:a16="http://schemas.microsoft.com/office/drawing/2014/main" id="{0770FEA4-6AAC-4B77-84F2-322B71474061}"/>
              </a:ext>
            </a:extLst>
          </p:cNvPr>
          <p:cNvPicPr preferRelativeResize="0"/>
          <p:nvPr/>
        </p:nvPicPr>
        <p:blipFill rotWithShape="1">
          <a:blip r:embed="rId9">
            <a:alphaModFix/>
          </a:blip>
          <a:srcRect/>
          <a:stretch/>
        </p:blipFill>
        <p:spPr>
          <a:xfrm>
            <a:off x="3681998" y="5112921"/>
            <a:ext cx="389039" cy="389039"/>
          </a:xfrm>
          <a:prstGeom prst="rect">
            <a:avLst/>
          </a:prstGeom>
          <a:noFill/>
          <a:ln>
            <a:noFill/>
          </a:ln>
        </p:spPr>
      </p:pic>
      <p:pic>
        <p:nvPicPr>
          <p:cNvPr id="101" name="Google Shape;2558;p214">
            <a:extLst>
              <a:ext uri="{FF2B5EF4-FFF2-40B4-BE49-F238E27FC236}">
                <a16:creationId xmlns:a16="http://schemas.microsoft.com/office/drawing/2014/main" id="{70B85A63-FC58-9DF7-C9A7-D0EB1E7E239D}"/>
              </a:ext>
            </a:extLst>
          </p:cNvPr>
          <p:cNvPicPr preferRelativeResize="0"/>
          <p:nvPr/>
        </p:nvPicPr>
        <p:blipFill rotWithShape="1">
          <a:blip r:embed="rId10">
            <a:alphaModFix/>
          </a:blip>
          <a:srcRect/>
          <a:stretch/>
        </p:blipFill>
        <p:spPr>
          <a:xfrm>
            <a:off x="5280955" y="5112921"/>
            <a:ext cx="389039" cy="389039"/>
          </a:xfrm>
          <a:prstGeom prst="rect">
            <a:avLst/>
          </a:prstGeom>
          <a:noFill/>
          <a:ln>
            <a:noFill/>
          </a:ln>
        </p:spPr>
      </p:pic>
      <p:pic>
        <p:nvPicPr>
          <p:cNvPr id="102" name="Google Shape;2559;p214">
            <a:extLst>
              <a:ext uri="{FF2B5EF4-FFF2-40B4-BE49-F238E27FC236}">
                <a16:creationId xmlns:a16="http://schemas.microsoft.com/office/drawing/2014/main" id="{F3EA1F43-D48D-3C39-866E-EDB440DA953C}"/>
              </a:ext>
            </a:extLst>
          </p:cNvPr>
          <p:cNvPicPr preferRelativeResize="0"/>
          <p:nvPr/>
        </p:nvPicPr>
        <p:blipFill rotWithShape="1">
          <a:blip r:embed="rId11">
            <a:alphaModFix/>
          </a:blip>
          <a:srcRect/>
          <a:stretch/>
        </p:blipFill>
        <p:spPr>
          <a:xfrm>
            <a:off x="4214985" y="5112921"/>
            <a:ext cx="389039" cy="389039"/>
          </a:xfrm>
          <a:prstGeom prst="rect">
            <a:avLst/>
          </a:prstGeom>
          <a:noFill/>
          <a:ln>
            <a:noFill/>
          </a:ln>
        </p:spPr>
      </p:pic>
      <p:sp>
        <p:nvSpPr>
          <p:cNvPr id="109" name="Google Shape;2571;p214">
            <a:extLst>
              <a:ext uri="{FF2B5EF4-FFF2-40B4-BE49-F238E27FC236}">
                <a16:creationId xmlns:a16="http://schemas.microsoft.com/office/drawing/2014/main" id="{699D133D-DDED-4F1E-CF9D-C469F4939AC1}"/>
              </a:ext>
            </a:extLst>
          </p:cNvPr>
          <p:cNvSpPr/>
          <p:nvPr/>
        </p:nvSpPr>
        <p:spPr>
          <a:xfrm>
            <a:off x="984366" y="3874804"/>
            <a:ext cx="1194000" cy="1194000"/>
          </a:xfrm>
          <a:prstGeom prst="ellipse">
            <a:avLst/>
          </a:prstGeom>
          <a:solidFill>
            <a:srgbClr val="FFFFFF"/>
          </a:solidFill>
          <a:ln>
            <a:noFill/>
          </a:ln>
          <a:effectLst>
            <a:outerShdw blurRad="357188" dist="857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2572;p214" descr="A close up of a logo&#10;&#10;Description automatically generated">
            <a:extLst>
              <a:ext uri="{FF2B5EF4-FFF2-40B4-BE49-F238E27FC236}">
                <a16:creationId xmlns:a16="http://schemas.microsoft.com/office/drawing/2014/main" id="{16B742C1-C57B-3AE1-AD39-A99DE9E8784B}"/>
              </a:ext>
            </a:extLst>
          </p:cNvPr>
          <p:cNvPicPr preferRelativeResize="0"/>
          <p:nvPr/>
        </p:nvPicPr>
        <p:blipFill rotWithShape="1">
          <a:blip r:embed="rId12">
            <a:alphaModFix/>
          </a:blip>
          <a:srcRect/>
          <a:stretch/>
        </p:blipFill>
        <p:spPr>
          <a:xfrm>
            <a:off x="1142732" y="4107254"/>
            <a:ext cx="877268" cy="682350"/>
          </a:xfrm>
          <a:prstGeom prst="rect">
            <a:avLst/>
          </a:prstGeom>
          <a:noFill/>
          <a:ln>
            <a:noFill/>
          </a:ln>
        </p:spPr>
      </p:pic>
      <p:pic>
        <p:nvPicPr>
          <p:cNvPr id="111" name="Google Shape;2706;p221">
            <a:extLst>
              <a:ext uri="{FF2B5EF4-FFF2-40B4-BE49-F238E27FC236}">
                <a16:creationId xmlns:a16="http://schemas.microsoft.com/office/drawing/2014/main" id="{FFA53BAD-F853-F6FB-565E-3CAD7E581074}"/>
              </a:ext>
            </a:extLst>
          </p:cNvPr>
          <p:cNvPicPr preferRelativeResize="0"/>
          <p:nvPr/>
        </p:nvPicPr>
        <p:blipFill rotWithShape="1">
          <a:blip r:embed="rId13">
            <a:alphaModFix/>
          </a:blip>
          <a:srcRect/>
          <a:stretch/>
        </p:blipFill>
        <p:spPr>
          <a:xfrm>
            <a:off x="7955017" y="5138169"/>
            <a:ext cx="1357100" cy="494175"/>
          </a:xfrm>
          <a:prstGeom prst="rect">
            <a:avLst/>
          </a:prstGeom>
          <a:noFill/>
          <a:ln>
            <a:noFill/>
          </a:ln>
        </p:spPr>
      </p:pic>
    </p:spTree>
    <p:extLst>
      <p:ext uri="{BB962C8B-B14F-4D97-AF65-F5344CB8AC3E}">
        <p14:creationId xmlns:p14="http://schemas.microsoft.com/office/powerpoint/2010/main" val="142056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35;p222">
            <a:extLst>
              <a:ext uri="{FF2B5EF4-FFF2-40B4-BE49-F238E27FC236}">
                <a16:creationId xmlns:a16="http://schemas.microsoft.com/office/drawing/2014/main" id="{3A2A1E03-39CD-2B76-CB77-3BD8B563C656}"/>
              </a:ext>
            </a:extLst>
          </p:cNvPr>
          <p:cNvSpPr txBox="1"/>
          <p:nvPr/>
        </p:nvSpPr>
        <p:spPr>
          <a:xfrm>
            <a:off x="466054" y="308876"/>
            <a:ext cx="11259900" cy="992100"/>
          </a:xfrm>
          <a:prstGeom prst="rect">
            <a:avLst/>
          </a:prstGeom>
          <a:noFill/>
          <a:ln>
            <a:noFill/>
          </a:ln>
        </p:spPr>
        <p:txBody>
          <a:bodyPr spcFirstLastPara="1" wrap="square" lIns="0" tIns="45700" rIns="0" bIns="45700" anchor="ctr" anchorCtr="0">
            <a:normAutofit fontScale="92500" lnSpcReduction="20000"/>
          </a:bodyPr>
          <a:lstStyle/>
          <a:p>
            <a:pPr marL="0" lvl="0" indent="0" algn="ctr" rtl="0">
              <a:lnSpc>
                <a:spcPct val="100000"/>
              </a:lnSpc>
              <a:spcBef>
                <a:spcPts val="0"/>
              </a:spcBef>
              <a:spcAft>
                <a:spcPts val="0"/>
              </a:spcAft>
              <a:buNone/>
            </a:pPr>
            <a:r>
              <a:rPr lang="en-US" sz="4000">
                <a:solidFill>
                  <a:srgbClr val="000000"/>
                </a:solidFill>
                <a:latin typeface="DM Sans"/>
                <a:ea typeface="DM Sans"/>
                <a:cs typeface="DM Sans"/>
                <a:sym typeface="DM Sans"/>
              </a:rPr>
              <a:t>Databricks Machine Learning</a:t>
            </a:r>
            <a:endParaRPr sz="4000">
              <a:solidFill>
                <a:srgbClr val="000000"/>
              </a:solidFill>
              <a:latin typeface="DM Sans"/>
              <a:ea typeface="DM Sans"/>
              <a:cs typeface="DM Sans"/>
              <a:sym typeface="DM Sans"/>
            </a:endParaRPr>
          </a:p>
          <a:p>
            <a:pPr marL="0" lvl="0" indent="0" algn="ctr" rtl="0">
              <a:lnSpc>
                <a:spcPct val="100000"/>
              </a:lnSpc>
              <a:spcBef>
                <a:spcPts val="0"/>
              </a:spcBef>
              <a:spcAft>
                <a:spcPts val="0"/>
              </a:spcAft>
              <a:buNone/>
            </a:pPr>
            <a:r>
              <a:rPr lang="en-US" sz="3222">
                <a:solidFill>
                  <a:srgbClr val="618794"/>
                </a:solidFill>
                <a:latin typeface="DM Sans"/>
                <a:ea typeface="DM Sans"/>
                <a:cs typeface="DM Sans"/>
                <a:sym typeface="DM Sans"/>
              </a:rPr>
              <a:t>A data-native and collaborative solution for the full ML lifecycle</a:t>
            </a:r>
            <a:endParaRPr sz="4000">
              <a:solidFill>
                <a:srgbClr val="000000"/>
              </a:solidFill>
              <a:latin typeface="DM Sans"/>
              <a:ea typeface="DM Sans"/>
              <a:cs typeface="DM Sans"/>
              <a:sym typeface="DM Sans"/>
            </a:endParaRPr>
          </a:p>
        </p:txBody>
      </p:sp>
      <p:sp>
        <p:nvSpPr>
          <p:cNvPr id="5" name="Google Shape;2736;p222">
            <a:extLst>
              <a:ext uri="{FF2B5EF4-FFF2-40B4-BE49-F238E27FC236}">
                <a16:creationId xmlns:a16="http://schemas.microsoft.com/office/drawing/2014/main" id="{1A9FF899-14E7-85D0-73B9-297D2BB57097}"/>
              </a:ext>
            </a:extLst>
          </p:cNvPr>
          <p:cNvSpPr/>
          <p:nvPr/>
        </p:nvSpPr>
        <p:spPr>
          <a:xfrm flipH="1">
            <a:off x="1259700" y="5509745"/>
            <a:ext cx="10085100" cy="748500"/>
          </a:xfrm>
          <a:prstGeom prst="trapezoid">
            <a:avLst>
              <a:gd name="adj" fmla="val 112084"/>
            </a:avLst>
          </a:prstGeom>
          <a:solidFill>
            <a:srgbClr val="B7B7B7"/>
          </a:solidFill>
          <a:ln>
            <a:noFill/>
          </a:ln>
        </p:spPr>
        <p:txBody>
          <a:bodyPr spcFirstLastPara="1" wrap="square" lIns="91425" tIns="91425" rIns="91425" bIns="0" anchor="ctr" anchorCtr="0">
            <a:noAutofit/>
          </a:bodyPr>
          <a:lstStyle/>
          <a:p>
            <a:pPr marL="0" marR="0" lvl="0" indent="0" algn="ctr" rtl="0">
              <a:lnSpc>
                <a:spcPct val="100000"/>
              </a:lnSpc>
              <a:spcBef>
                <a:spcPts val="0"/>
              </a:spcBef>
              <a:spcAft>
                <a:spcPts val="0"/>
              </a:spcAft>
              <a:buNone/>
            </a:pPr>
            <a:endParaRPr sz="1600">
              <a:latin typeface="DM Sans"/>
              <a:ea typeface="DM Sans"/>
              <a:cs typeface="DM Sans"/>
              <a:sym typeface="DM Sans"/>
            </a:endParaRPr>
          </a:p>
          <a:p>
            <a:pPr marL="0" marR="0" lvl="0" indent="0" algn="ctr" rtl="0">
              <a:lnSpc>
                <a:spcPct val="100000"/>
              </a:lnSpc>
              <a:spcBef>
                <a:spcPts val="0"/>
              </a:spcBef>
              <a:spcAft>
                <a:spcPts val="0"/>
              </a:spcAft>
              <a:buNone/>
            </a:pPr>
            <a:r>
              <a:rPr lang="en-US" sz="1600">
                <a:latin typeface="DM Sans"/>
                <a:ea typeface="DM Sans"/>
                <a:cs typeface="DM Sans"/>
                <a:sym typeface="DM Sans"/>
              </a:rPr>
              <a:t>Open Data Lakehouse Foundation with </a:t>
            </a:r>
            <a:endParaRPr sz="1600">
              <a:latin typeface="DM Sans"/>
              <a:ea typeface="DM Sans"/>
              <a:cs typeface="DM Sans"/>
              <a:sym typeface="DM Sans"/>
            </a:endParaRPr>
          </a:p>
          <a:p>
            <a:pPr marL="0" marR="0" lvl="0" indent="0" algn="ctr" rtl="0">
              <a:lnSpc>
                <a:spcPct val="100000"/>
              </a:lnSpc>
              <a:spcBef>
                <a:spcPts val="0"/>
              </a:spcBef>
              <a:spcAft>
                <a:spcPts val="0"/>
              </a:spcAft>
              <a:buNone/>
            </a:pPr>
            <a:endParaRPr sz="1600">
              <a:latin typeface="DM Sans"/>
              <a:ea typeface="DM Sans"/>
              <a:cs typeface="DM Sans"/>
              <a:sym typeface="DM Sans"/>
            </a:endParaRPr>
          </a:p>
        </p:txBody>
      </p:sp>
      <p:pic>
        <p:nvPicPr>
          <p:cNvPr id="6" name="Google Shape;2737;p222">
            <a:extLst>
              <a:ext uri="{FF2B5EF4-FFF2-40B4-BE49-F238E27FC236}">
                <a16:creationId xmlns:a16="http://schemas.microsoft.com/office/drawing/2014/main" id="{C38084D9-9F8C-F2C2-BE0E-B50954769842}"/>
              </a:ext>
            </a:extLst>
          </p:cNvPr>
          <p:cNvPicPr preferRelativeResize="0"/>
          <p:nvPr/>
        </p:nvPicPr>
        <p:blipFill>
          <a:blip r:embed="rId2">
            <a:alphaModFix/>
          </a:blip>
          <a:stretch>
            <a:fillRect/>
          </a:stretch>
        </p:blipFill>
        <p:spPr>
          <a:xfrm>
            <a:off x="8090325" y="5577325"/>
            <a:ext cx="759575" cy="591900"/>
          </a:xfrm>
          <a:prstGeom prst="rect">
            <a:avLst/>
          </a:prstGeom>
          <a:noFill/>
          <a:ln>
            <a:noFill/>
          </a:ln>
        </p:spPr>
      </p:pic>
      <p:sp>
        <p:nvSpPr>
          <p:cNvPr id="7" name="Google Shape;2738;p222">
            <a:extLst>
              <a:ext uri="{FF2B5EF4-FFF2-40B4-BE49-F238E27FC236}">
                <a16:creationId xmlns:a16="http://schemas.microsoft.com/office/drawing/2014/main" id="{9CB0DF94-5E00-4BD4-A874-070ABB42539E}"/>
              </a:ext>
            </a:extLst>
          </p:cNvPr>
          <p:cNvSpPr/>
          <p:nvPr/>
        </p:nvSpPr>
        <p:spPr>
          <a:xfrm flipH="1">
            <a:off x="1131892" y="4634132"/>
            <a:ext cx="10085100" cy="2721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8" name="Google Shape;2739;p222">
            <a:extLst>
              <a:ext uri="{FF2B5EF4-FFF2-40B4-BE49-F238E27FC236}">
                <a16:creationId xmlns:a16="http://schemas.microsoft.com/office/drawing/2014/main" id="{057BBB8D-81A5-7EA5-47FB-2576D1541341}"/>
              </a:ext>
            </a:extLst>
          </p:cNvPr>
          <p:cNvSpPr/>
          <p:nvPr/>
        </p:nvSpPr>
        <p:spPr>
          <a:xfrm rot="5400000">
            <a:off x="8041075" y="3714075"/>
            <a:ext cx="1779900" cy="282300"/>
          </a:xfrm>
          <a:prstGeom prst="parallelogram">
            <a:avLst>
              <a:gd name="adj" fmla="val 58604"/>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2740;p222">
            <a:extLst>
              <a:ext uri="{FF2B5EF4-FFF2-40B4-BE49-F238E27FC236}">
                <a16:creationId xmlns:a16="http://schemas.microsoft.com/office/drawing/2014/main" id="{E63A32F0-3B8F-6E17-1C7D-D4A44DE0CC32}"/>
              </a:ext>
            </a:extLst>
          </p:cNvPr>
          <p:cNvSpPr/>
          <p:nvPr/>
        </p:nvSpPr>
        <p:spPr>
          <a:xfrm flipH="1">
            <a:off x="8773052" y="2955382"/>
            <a:ext cx="2442300" cy="183900"/>
          </a:xfrm>
          <a:prstGeom prst="parallelogram">
            <a:avLst>
              <a:gd name="adj" fmla="val 173345"/>
            </a:avLst>
          </a:prstGeom>
          <a:solidFill>
            <a:srgbClr val="BF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10" name="Google Shape;2741;p222">
            <a:extLst>
              <a:ext uri="{FF2B5EF4-FFF2-40B4-BE49-F238E27FC236}">
                <a16:creationId xmlns:a16="http://schemas.microsoft.com/office/drawing/2014/main" id="{1775E356-3E1B-BCC2-5A95-D3C634E22A2D}"/>
              </a:ext>
            </a:extLst>
          </p:cNvPr>
          <p:cNvSpPr/>
          <p:nvPr/>
        </p:nvSpPr>
        <p:spPr>
          <a:xfrm rot="-5400000" flipH="1">
            <a:off x="2552450" y="3707200"/>
            <a:ext cx="1791900" cy="284400"/>
          </a:xfrm>
          <a:prstGeom prst="parallelogram">
            <a:avLst>
              <a:gd name="adj" fmla="val 58604"/>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2742;p222">
            <a:extLst>
              <a:ext uri="{FF2B5EF4-FFF2-40B4-BE49-F238E27FC236}">
                <a16:creationId xmlns:a16="http://schemas.microsoft.com/office/drawing/2014/main" id="{913BD680-5197-EF47-41ED-FC062DD0314F}"/>
              </a:ext>
            </a:extLst>
          </p:cNvPr>
          <p:cNvSpPr/>
          <p:nvPr/>
        </p:nvSpPr>
        <p:spPr>
          <a:xfrm>
            <a:off x="1148486" y="2955382"/>
            <a:ext cx="2459100" cy="183900"/>
          </a:xfrm>
          <a:prstGeom prst="parallelogram">
            <a:avLst>
              <a:gd name="adj" fmla="val 173345"/>
            </a:avLst>
          </a:prstGeom>
          <a:solidFill>
            <a:srgbClr val="BF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p>
        </p:txBody>
      </p:sp>
      <p:sp>
        <p:nvSpPr>
          <p:cNvPr id="12" name="Google Shape;2743;p222">
            <a:extLst>
              <a:ext uri="{FF2B5EF4-FFF2-40B4-BE49-F238E27FC236}">
                <a16:creationId xmlns:a16="http://schemas.microsoft.com/office/drawing/2014/main" id="{443E60E0-C97C-297A-659B-5D76BB2E4F34}"/>
              </a:ext>
            </a:extLst>
          </p:cNvPr>
          <p:cNvSpPr/>
          <p:nvPr/>
        </p:nvSpPr>
        <p:spPr>
          <a:xfrm>
            <a:off x="1131750" y="4902252"/>
            <a:ext cx="10085100" cy="6993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MLOps / Governance</a:t>
            </a:r>
            <a:endParaRPr sz="1600">
              <a:latin typeface="DM Sans"/>
              <a:ea typeface="DM Sans"/>
              <a:cs typeface="DM Sans"/>
              <a:sym typeface="DM Sans"/>
            </a:endParaRPr>
          </a:p>
        </p:txBody>
      </p:sp>
      <p:sp>
        <p:nvSpPr>
          <p:cNvPr id="13" name="Google Shape;2744;p222">
            <a:extLst>
              <a:ext uri="{FF2B5EF4-FFF2-40B4-BE49-F238E27FC236}">
                <a16:creationId xmlns:a16="http://schemas.microsoft.com/office/drawing/2014/main" id="{E16AA901-6A5C-9126-034D-38F07A3DBF21}"/>
              </a:ext>
            </a:extLst>
          </p:cNvPr>
          <p:cNvSpPr/>
          <p:nvPr/>
        </p:nvSpPr>
        <p:spPr>
          <a:xfrm>
            <a:off x="1131750" y="3134700"/>
            <a:ext cx="2174400" cy="16098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14" name="Google Shape;2745;p222">
            <a:extLst>
              <a:ext uri="{FF2B5EF4-FFF2-40B4-BE49-F238E27FC236}">
                <a16:creationId xmlns:a16="http://schemas.microsoft.com/office/drawing/2014/main" id="{607243CC-7CE3-148A-E321-72F73AC5DBC2}"/>
              </a:ext>
            </a:extLst>
          </p:cNvPr>
          <p:cNvSpPr/>
          <p:nvPr/>
        </p:nvSpPr>
        <p:spPr>
          <a:xfrm flipH="1">
            <a:off x="9071975" y="3134750"/>
            <a:ext cx="2160000" cy="16098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15" name="Google Shape;2746;p222">
            <a:extLst>
              <a:ext uri="{FF2B5EF4-FFF2-40B4-BE49-F238E27FC236}">
                <a16:creationId xmlns:a16="http://schemas.microsoft.com/office/drawing/2014/main" id="{E012CD1B-884A-DC97-AA7B-1D46D6E7C721}"/>
              </a:ext>
            </a:extLst>
          </p:cNvPr>
          <p:cNvSpPr/>
          <p:nvPr/>
        </p:nvSpPr>
        <p:spPr>
          <a:xfrm flipH="1">
            <a:off x="3453438" y="2955382"/>
            <a:ext cx="54747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pic>
        <p:nvPicPr>
          <p:cNvPr id="16" name="Google Shape;2747;p222">
            <a:extLst>
              <a:ext uri="{FF2B5EF4-FFF2-40B4-BE49-F238E27FC236}">
                <a16:creationId xmlns:a16="http://schemas.microsoft.com/office/drawing/2014/main" id="{93D3984A-8D30-99E4-993F-F436C57CC8B1}"/>
              </a:ext>
            </a:extLst>
          </p:cNvPr>
          <p:cNvPicPr preferRelativeResize="0"/>
          <p:nvPr/>
        </p:nvPicPr>
        <p:blipFill rotWithShape="1">
          <a:blip r:embed="rId3">
            <a:alphaModFix/>
          </a:blip>
          <a:srcRect/>
          <a:stretch/>
        </p:blipFill>
        <p:spPr>
          <a:xfrm>
            <a:off x="1377362" y="3401450"/>
            <a:ext cx="486537" cy="486511"/>
          </a:xfrm>
          <a:prstGeom prst="rect">
            <a:avLst/>
          </a:prstGeom>
          <a:noFill/>
          <a:ln>
            <a:noFill/>
          </a:ln>
        </p:spPr>
      </p:pic>
      <p:sp>
        <p:nvSpPr>
          <p:cNvPr id="17" name="Google Shape;2748;p222">
            <a:extLst>
              <a:ext uri="{FF2B5EF4-FFF2-40B4-BE49-F238E27FC236}">
                <a16:creationId xmlns:a16="http://schemas.microsoft.com/office/drawing/2014/main" id="{A4FF520B-9CEE-3E13-FDB3-85919E646D4F}"/>
              </a:ext>
            </a:extLst>
          </p:cNvPr>
          <p:cNvSpPr/>
          <p:nvPr/>
        </p:nvSpPr>
        <p:spPr>
          <a:xfrm>
            <a:off x="1944000" y="3363350"/>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Data </a:t>
            </a:r>
            <a:endParaRPr sz="1500">
              <a:latin typeface="DM Sans"/>
              <a:ea typeface="DM Sans"/>
              <a:cs typeface="DM Sans"/>
              <a:sym typeface="DM Sans"/>
            </a:endParaRPr>
          </a:p>
          <a:p>
            <a:pPr marL="0" lvl="0" indent="0" algn="l" rtl="0">
              <a:spcBef>
                <a:spcPts val="0"/>
              </a:spcBef>
              <a:spcAft>
                <a:spcPts val="0"/>
              </a:spcAft>
              <a:buNone/>
            </a:pPr>
            <a:r>
              <a:rPr lang="en-US" sz="1500">
                <a:latin typeface="DM Sans"/>
                <a:ea typeface="DM Sans"/>
                <a:cs typeface="DM Sans"/>
                <a:sym typeface="DM Sans"/>
              </a:rPr>
              <a:t>Prep</a:t>
            </a:r>
            <a:endParaRPr sz="1500">
              <a:latin typeface="DM Sans"/>
              <a:ea typeface="DM Sans"/>
              <a:cs typeface="DM Sans"/>
              <a:sym typeface="DM Sans"/>
            </a:endParaRPr>
          </a:p>
        </p:txBody>
      </p:sp>
      <p:pic>
        <p:nvPicPr>
          <p:cNvPr id="18" name="Google Shape;2749;p222">
            <a:extLst>
              <a:ext uri="{FF2B5EF4-FFF2-40B4-BE49-F238E27FC236}">
                <a16:creationId xmlns:a16="http://schemas.microsoft.com/office/drawing/2014/main" id="{FDD2B0C6-E857-3105-915A-EA83F0D2C772}"/>
              </a:ext>
            </a:extLst>
          </p:cNvPr>
          <p:cNvPicPr preferRelativeResize="0"/>
          <p:nvPr/>
        </p:nvPicPr>
        <p:blipFill rotWithShape="1">
          <a:blip r:embed="rId4">
            <a:alphaModFix/>
          </a:blip>
          <a:srcRect/>
          <a:stretch/>
        </p:blipFill>
        <p:spPr>
          <a:xfrm>
            <a:off x="1377350" y="4072705"/>
            <a:ext cx="486542" cy="486531"/>
          </a:xfrm>
          <a:prstGeom prst="rect">
            <a:avLst/>
          </a:prstGeom>
          <a:noFill/>
          <a:ln>
            <a:noFill/>
          </a:ln>
        </p:spPr>
      </p:pic>
      <p:sp>
        <p:nvSpPr>
          <p:cNvPr id="19" name="Google Shape;2750;p222">
            <a:extLst>
              <a:ext uri="{FF2B5EF4-FFF2-40B4-BE49-F238E27FC236}">
                <a16:creationId xmlns:a16="http://schemas.microsoft.com/office/drawing/2014/main" id="{5E2824DB-D5D2-F762-30EB-3E59F490524F}"/>
              </a:ext>
            </a:extLst>
          </p:cNvPr>
          <p:cNvSpPr/>
          <p:nvPr/>
        </p:nvSpPr>
        <p:spPr>
          <a:xfrm>
            <a:off x="1944000" y="4074925"/>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Data Versioning</a:t>
            </a:r>
            <a:endParaRPr sz="1500">
              <a:latin typeface="DM Sans"/>
              <a:ea typeface="DM Sans"/>
              <a:cs typeface="DM Sans"/>
              <a:sym typeface="DM Sans"/>
            </a:endParaRPr>
          </a:p>
        </p:txBody>
      </p:sp>
      <p:pic>
        <p:nvPicPr>
          <p:cNvPr id="20" name="Google Shape;2751;p222">
            <a:extLst>
              <a:ext uri="{FF2B5EF4-FFF2-40B4-BE49-F238E27FC236}">
                <a16:creationId xmlns:a16="http://schemas.microsoft.com/office/drawing/2014/main" id="{858CFF17-DDB1-BD83-545D-D0F593915B09}"/>
              </a:ext>
            </a:extLst>
          </p:cNvPr>
          <p:cNvPicPr preferRelativeResize="0"/>
          <p:nvPr/>
        </p:nvPicPr>
        <p:blipFill rotWithShape="1">
          <a:blip r:embed="rId5">
            <a:alphaModFix/>
          </a:blip>
          <a:srcRect/>
          <a:stretch/>
        </p:blipFill>
        <p:spPr>
          <a:xfrm>
            <a:off x="4529800" y="4996782"/>
            <a:ext cx="510250" cy="510236"/>
          </a:xfrm>
          <a:prstGeom prst="rect">
            <a:avLst/>
          </a:prstGeom>
          <a:noFill/>
          <a:ln>
            <a:noFill/>
          </a:ln>
        </p:spPr>
      </p:pic>
      <p:pic>
        <p:nvPicPr>
          <p:cNvPr id="21" name="Google Shape;2752;p222">
            <a:extLst>
              <a:ext uri="{FF2B5EF4-FFF2-40B4-BE49-F238E27FC236}">
                <a16:creationId xmlns:a16="http://schemas.microsoft.com/office/drawing/2014/main" id="{696D732F-E7FD-F15B-007F-A013A4C51EB3}"/>
              </a:ext>
            </a:extLst>
          </p:cNvPr>
          <p:cNvPicPr preferRelativeResize="0"/>
          <p:nvPr/>
        </p:nvPicPr>
        <p:blipFill rotWithShape="1">
          <a:blip r:embed="rId6">
            <a:alphaModFix/>
          </a:blip>
          <a:srcRect/>
          <a:stretch/>
        </p:blipFill>
        <p:spPr>
          <a:xfrm>
            <a:off x="9178693" y="4179568"/>
            <a:ext cx="486542" cy="486519"/>
          </a:xfrm>
          <a:prstGeom prst="rect">
            <a:avLst/>
          </a:prstGeom>
          <a:noFill/>
          <a:ln>
            <a:noFill/>
          </a:ln>
        </p:spPr>
      </p:pic>
      <p:sp>
        <p:nvSpPr>
          <p:cNvPr id="22" name="Google Shape;2753;p222">
            <a:extLst>
              <a:ext uri="{FF2B5EF4-FFF2-40B4-BE49-F238E27FC236}">
                <a16:creationId xmlns:a16="http://schemas.microsoft.com/office/drawing/2014/main" id="{114C38D6-6C07-1961-1495-D7C051A32DD0}"/>
              </a:ext>
            </a:extLst>
          </p:cNvPr>
          <p:cNvSpPr/>
          <p:nvPr/>
        </p:nvSpPr>
        <p:spPr>
          <a:xfrm>
            <a:off x="9771750" y="4178773"/>
            <a:ext cx="13113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Monitoring</a:t>
            </a:r>
            <a:endParaRPr sz="1500">
              <a:latin typeface="DM Sans"/>
              <a:ea typeface="DM Sans"/>
              <a:cs typeface="DM Sans"/>
              <a:sym typeface="DM Sans"/>
            </a:endParaRPr>
          </a:p>
        </p:txBody>
      </p:sp>
      <p:pic>
        <p:nvPicPr>
          <p:cNvPr id="23" name="Google Shape;2754;p222">
            <a:extLst>
              <a:ext uri="{FF2B5EF4-FFF2-40B4-BE49-F238E27FC236}">
                <a16:creationId xmlns:a16="http://schemas.microsoft.com/office/drawing/2014/main" id="{B092A155-92F0-EA9C-2F33-6234729B4715}"/>
              </a:ext>
            </a:extLst>
          </p:cNvPr>
          <p:cNvPicPr preferRelativeResize="0"/>
          <p:nvPr/>
        </p:nvPicPr>
        <p:blipFill rotWithShape="1">
          <a:blip r:embed="rId7">
            <a:alphaModFix/>
          </a:blip>
          <a:srcRect/>
          <a:stretch/>
        </p:blipFill>
        <p:spPr>
          <a:xfrm>
            <a:off x="9191234" y="3249676"/>
            <a:ext cx="491566" cy="491542"/>
          </a:xfrm>
          <a:prstGeom prst="rect">
            <a:avLst/>
          </a:prstGeom>
          <a:noFill/>
          <a:ln>
            <a:noFill/>
          </a:ln>
        </p:spPr>
      </p:pic>
      <p:pic>
        <p:nvPicPr>
          <p:cNvPr id="24" name="Google Shape;2755;p222">
            <a:extLst>
              <a:ext uri="{FF2B5EF4-FFF2-40B4-BE49-F238E27FC236}">
                <a16:creationId xmlns:a16="http://schemas.microsoft.com/office/drawing/2014/main" id="{A73482E9-9825-3663-6E6B-FC3C5823529B}"/>
              </a:ext>
            </a:extLst>
          </p:cNvPr>
          <p:cNvPicPr preferRelativeResize="0"/>
          <p:nvPr/>
        </p:nvPicPr>
        <p:blipFill rotWithShape="1">
          <a:blip r:embed="rId8">
            <a:alphaModFix/>
          </a:blip>
          <a:srcRect/>
          <a:stretch/>
        </p:blipFill>
        <p:spPr>
          <a:xfrm>
            <a:off x="9176181" y="3717233"/>
            <a:ext cx="491566" cy="491543"/>
          </a:xfrm>
          <a:prstGeom prst="rect">
            <a:avLst/>
          </a:prstGeom>
          <a:noFill/>
          <a:ln>
            <a:noFill/>
          </a:ln>
        </p:spPr>
      </p:pic>
      <p:sp>
        <p:nvSpPr>
          <p:cNvPr id="25" name="Google Shape;2756;p222">
            <a:extLst>
              <a:ext uri="{FF2B5EF4-FFF2-40B4-BE49-F238E27FC236}">
                <a16:creationId xmlns:a16="http://schemas.microsoft.com/office/drawing/2014/main" id="{A8C4F582-C2D7-FCE2-926E-E4584AEBB92B}"/>
              </a:ext>
            </a:extLst>
          </p:cNvPr>
          <p:cNvSpPr/>
          <p:nvPr/>
        </p:nvSpPr>
        <p:spPr>
          <a:xfrm>
            <a:off x="9771750" y="3251400"/>
            <a:ext cx="15732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Batch Scoring</a:t>
            </a:r>
            <a:endParaRPr sz="1500">
              <a:latin typeface="DM Sans"/>
              <a:ea typeface="DM Sans"/>
              <a:cs typeface="DM Sans"/>
              <a:sym typeface="DM Sans"/>
            </a:endParaRPr>
          </a:p>
        </p:txBody>
      </p:sp>
      <p:sp>
        <p:nvSpPr>
          <p:cNvPr id="26" name="Google Shape;2757;p222">
            <a:extLst>
              <a:ext uri="{FF2B5EF4-FFF2-40B4-BE49-F238E27FC236}">
                <a16:creationId xmlns:a16="http://schemas.microsoft.com/office/drawing/2014/main" id="{B7626DA3-C18E-170F-1A7C-E18BBB499F9B}"/>
              </a:ext>
            </a:extLst>
          </p:cNvPr>
          <p:cNvSpPr/>
          <p:nvPr/>
        </p:nvSpPr>
        <p:spPr>
          <a:xfrm>
            <a:off x="9771750" y="3718950"/>
            <a:ext cx="1810500"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Online Serving</a:t>
            </a:r>
            <a:endParaRPr sz="1500">
              <a:latin typeface="DM Sans"/>
              <a:ea typeface="DM Sans"/>
              <a:cs typeface="DM Sans"/>
              <a:sym typeface="DM Sans"/>
            </a:endParaRPr>
          </a:p>
        </p:txBody>
      </p:sp>
      <p:sp>
        <p:nvSpPr>
          <p:cNvPr id="27" name="Google Shape;2758;p222">
            <a:extLst>
              <a:ext uri="{FF2B5EF4-FFF2-40B4-BE49-F238E27FC236}">
                <a16:creationId xmlns:a16="http://schemas.microsoft.com/office/drawing/2014/main" id="{C6AB53E2-F261-AF31-249C-1E5D9C02BBBE}"/>
              </a:ext>
            </a:extLst>
          </p:cNvPr>
          <p:cNvSpPr/>
          <p:nvPr/>
        </p:nvSpPr>
        <p:spPr>
          <a:xfrm flipH="1">
            <a:off x="3453438" y="3793582"/>
            <a:ext cx="54747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28" name="Google Shape;2759;p222">
            <a:extLst>
              <a:ext uri="{FF2B5EF4-FFF2-40B4-BE49-F238E27FC236}">
                <a16:creationId xmlns:a16="http://schemas.microsoft.com/office/drawing/2014/main" id="{598C21BF-2206-8CCB-FDD6-94C10879EE74}"/>
              </a:ext>
            </a:extLst>
          </p:cNvPr>
          <p:cNvSpPr/>
          <p:nvPr/>
        </p:nvSpPr>
        <p:spPr>
          <a:xfrm>
            <a:off x="3453000" y="3972900"/>
            <a:ext cx="5475300" cy="7725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sp>
        <p:nvSpPr>
          <p:cNvPr id="29" name="Google Shape;2760;p222">
            <a:extLst>
              <a:ext uri="{FF2B5EF4-FFF2-40B4-BE49-F238E27FC236}">
                <a16:creationId xmlns:a16="http://schemas.microsoft.com/office/drawing/2014/main" id="{4BD03F0F-C927-DC24-3CA2-AB9B9EEBE8F4}"/>
              </a:ext>
            </a:extLst>
          </p:cNvPr>
          <p:cNvSpPr/>
          <p:nvPr/>
        </p:nvSpPr>
        <p:spPr>
          <a:xfrm>
            <a:off x="3453000" y="3134700"/>
            <a:ext cx="5475300" cy="7485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600">
              <a:latin typeface="Barlow"/>
              <a:ea typeface="Barlow"/>
              <a:cs typeface="Barlow"/>
              <a:sym typeface="Barlow"/>
            </a:endParaRPr>
          </a:p>
        </p:txBody>
      </p:sp>
      <p:pic>
        <p:nvPicPr>
          <p:cNvPr id="30" name="Google Shape;2761;p222">
            <a:extLst>
              <a:ext uri="{FF2B5EF4-FFF2-40B4-BE49-F238E27FC236}">
                <a16:creationId xmlns:a16="http://schemas.microsoft.com/office/drawing/2014/main" id="{C97038CC-4960-33A3-43C3-770F495795F9}"/>
              </a:ext>
            </a:extLst>
          </p:cNvPr>
          <p:cNvPicPr preferRelativeResize="0"/>
          <p:nvPr/>
        </p:nvPicPr>
        <p:blipFill rotWithShape="1">
          <a:blip r:embed="rId9">
            <a:alphaModFix/>
          </a:blip>
          <a:srcRect/>
          <a:stretch/>
        </p:blipFill>
        <p:spPr>
          <a:xfrm>
            <a:off x="5384291" y="3280884"/>
            <a:ext cx="486542" cy="486531"/>
          </a:xfrm>
          <a:prstGeom prst="rect">
            <a:avLst/>
          </a:prstGeom>
          <a:noFill/>
          <a:ln>
            <a:noFill/>
          </a:ln>
        </p:spPr>
      </p:pic>
      <p:sp>
        <p:nvSpPr>
          <p:cNvPr id="31" name="Google Shape;2762;p222">
            <a:extLst>
              <a:ext uri="{FF2B5EF4-FFF2-40B4-BE49-F238E27FC236}">
                <a16:creationId xmlns:a16="http://schemas.microsoft.com/office/drawing/2014/main" id="{48D5329A-110E-07C3-C6AC-A6F6B8F0EAB2}"/>
              </a:ext>
            </a:extLst>
          </p:cNvPr>
          <p:cNvSpPr/>
          <p:nvPr/>
        </p:nvSpPr>
        <p:spPr>
          <a:xfrm>
            <a:off x="4258125" y="3228199"/>
            <a:ext cx="10536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Model Training</a:t>
            </a:r>
            <a:endParaRPr sz="1500">
              <a:latin typeface="DM Sans"/>
              <a:ea typeface="DM Sans"/>
              <a:cs typeface="DM Sans"/>
              <a:sym typeface="DM Sans"/>
            </a:endParaRPr>
          </a:p>
        </p:txBody>
      </p:sp>
      <p:sp>
        <p:nvSpPr>
          <p:cNvPr id="32" name="Google Shape;2763;p222">
            <a:extLst>
              <a:ext uri="{FF2B5EF4-FFF2-40B4-BE49-F238E27FC236}">
                <a16:creationId xmlns:a16="http://schemas.microsoft.com/office/drawing/2014/main" id="{8C537E33-D92A-D883-B692-B00ECDF4BF4C}"/>
              </a:ext>
            </a:extLst>
          </p:cNvPr>
          <p:cNvSpPr/>
          <p:nvPr/>
        </p:nvSpPr>
        <p:spPr>
          <a:xfrm>
            <a:off x="5943388" y="3228199"/>
            <a:ext cx="10536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Model Tuning</a:t>
            </a:r>
            <a:endParaRPr sz="1500">
              <a:latin typeface="DM Sans"/>
              <a:ea typeface="DM Sans"/>
              <a:cs typeface="DM Sans"/>
              <a:sym typeface="DM Sans"/>
            </a:endParaRPr>
          </a:p>
        </p:txBody>
      </p:sp>
      <p:pic>
        <p:nvPicPr>
          <p:cNvPr id="33" name="Google Shape;2764;p222">
            <a:extLst>
              <a:ext uri="{FF2B5EF4-FFF2-40B4-BE49-F238E27FC236}">
                <a16:creationId xmlns:a16="http://schemas.microsoft.com/office/drawing/2014/main" id="{F73E8B4E-7D01-CB7E-EEDE-2843BCBCB76E}"/>
              </a:ext>
            </a:extLst>
          </p:cNvPr>
          <p:cNvPicPr preferRelativeResize="0"/>
          <p:nvPr/>
        </p:nvPicPr>
        <p:blipFill rotWithShape="1">
          <a:blip r:embed="rId10">
            <a:alphaModFix/>
          </a:blip>
          <a:srcRect/>
          <a:stretch/>
        </p:blipFill>
        <p:spPr>
          <a:xfrm>
            <a:off x="6948572" y="3280890"/>
            <a:ext cx="486541" cy="486519"/>
          </a:xfrm>
          <a:prstGeom prst="rect">
            <a:avLst/>
          </a:prstGeom>
          <a:noFill/>
          <a:ln>
            <a:noFill/>
          </a:ln>
        </p:spPr>
      </p:pic>
      <p:sp>
        <p:nvSpPr>
          <p:cNvPr id="34" name="Google Shape;2765;p222">
            <a:extLst>
              <a:ext uri="{FF2B5EF4-FFF2-40B4-BE49-F238E27FC236}">
                <a16:creationId xmlns:a16="http://schemas.microsoft.com/office/drawing/2014/main" id="{785D3417-3C77-3697-DF6D-5DA69B0DD650}"/>
              </a:ext>
            </a:extLst>
          </p:cNvPr>
          <p:cNvSpPr/>
          <p:nvPr/>
        </p:nvSpPr>
        <p:spPr>
          <a:xfrm>
            <a:off x="7492875" y="3228200"/>
            <a:ext cx="1395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Runtime and Environments</a:t>
            </a:r>
            <a:endParaRPr sz="1500">
              <a:latin typeface="DM Sans"/>
              <a:ea typeface="DM Sans"/>
              <a:cs typeface="DM Sans"/>
              <a:sym typeface="DM Sans"/>
            </a:endParaRPr>
          </a:p>
        </p:txBody>
      </p:sp>
      <p:pic>
        <p:nvPicPr>
          <p:cNvPr id="35" name="Google Shape;2766;p222">
            <a:extLst>
              <a:ext uri="{FF2B5EF4-FFF2-40B4-BE49-F238E27FC236}">
                <a16:creationId xmlns:a16="http://schemas.microsoft.com/office/drawing/2014/main" id="{87469336-E3E0-9805-7F03-5FB099F836AB}"/>
              </a:ext>
            </a:extLst>
          </p:cNvPr>
          <p:cNvPicPr preferRelativeResize="0"/>
          <p:nvPr/>
        </p:nvPicPr>
        <p:blipFill>
          <a:blip r:embed="rId11">
            <a:alphaModFix/>
          </a:blip>
          <a:stretch>
            <a:fillRect/>
          </a:stretch>
        </p:blipFill>
        <p:spPr>
          <a:xfrm>
            <a:off x="3681090" y="3280893"/>
            <a:ext cx="486542" cy="486513"/>
          </a:xfrm>
          <a:prstGeom prst="rect">
            <a:avLst/>
          </a:prstGeom>
          <a:noFill/>
          <a:ln>
            <a:noFill/>
          </a:ln>
        </p:spPr>
      </p:pic>
      <p:pic>
        <p:nvPicPr>
          <p:cNvPr id="36" name="Google Shape;2767;p222">
            <a:extLst>
              <a:ext uri="{FF2B5EF4-FFF2-40B4-BE49-F238E27FC236}">
                <a16:creationId xmlns:a16="http://schemas.microsoft.com/office/drawing/2014/main" id="{02ADC8A6-EBFA-A148-8FB4-48750C610E67}"/>
              </a:ext>
            </a:extLst>
          </p:cNvPr>
          <p:cNvPicPr preferRelativeResize="0"/>
          <p:nvPr/>
        </p:nvPicPr>
        <p:blipFill rotWithShape="1">
          <a:blip r:embed="rId12">
            <a:alphaModFix/>
          </a:blip>
          <a:srcRect/>
          <a:stretch/>
        </p:blipFill>
        <p:spPr>
          <a:xfrm>
            <a:off x="6406083" y="4056165"/>
            <a:ext cx="362417" cy="362407"/>
          </a:xfrm>
          <a:prstGeom prst="rect">
            <a:avLst/>
          </a:prstGeom>
          <a:noFill/>
          <a:ln>
            <a:noFill/>
          </a:ln>
        </p:spPr>
      </p:pic>
      <p:sp>
        <p:nvSpPr>
          <p:cNvPr id="37" name="Google Shape;2768;p222">
            <a:extLst>
              <a:ext uri="{FF2B5EF4-FFF2-40B4-BE49-F238E27FC236}">
                <a16:creationId xmlns:a16="http://schemas.microsoft.com/office/drawing/2014/main" id="{47866375-B17B-39DD-27C1-7A8B134880C9}"/>
              </a:ext>
            </a:extLst>
          </p:cNvPr>
          <p:cNvSpPr/>
          <p:nvPr/>
        </p:nvSpPr>
        <p:spPr>
          <a:xfrm>
            <a:off x="4805388" y="4081504"/>
            <a:ext cx="1311300" cy="5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DM Sans"/>
                <a:ea typeface="DM Sans"/>
                <a:cs typeface="DM Sans"/>
                <a:sym typeface="DM Sans"/>
              </a:rPr>
              <a:t>Feature Store</a:t>
            </a:r>
            <a:endParaRPr sz="1500">
              <a:latin typeface="DM Sans"/>
              <a:ea typeface="DM Sans"/>
              <a:cs typeface="DM Sans"/>
              <a:sym typeface="DM Sans"/>
            </a:endParaRPr>
          </a:p>
        </p:txBody>
      </p:sp>
      <p:sp>
        <p:nvSpPr>
          <p:cNvPr id="38" name="Google Shape;2769;p222">
            <a:extLst>
              <a:ext uri="{FF2B5EF4-FFF2-40B4-BE49-F238E27FC236}">
                <a16:creationId xmlns:a16="http://schemas.microsoft.com/office/drawing/2014/main" id="{6A8C7EF5-3CD7-1D9B-40C0-7BD6D89AA331}"/>
              </a:ext>
            </a:extLst>
          </p:cNvPr>
          <p:cNvSpPr/>
          <p:nvPr/>
        </p:nvSpPr>
        <p:spPr>
          <a:xfrm>
            <a:off x="6768400" y="3993325"/>
            <a:ext cx="2247300" cy="4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latin typeface="DM Sans"/>
                <a:ea typeface="DM Sans"/>
                <a:cs typeface="DM Sans"/>
                <a:sym typeface="DM Sans"/>
              </a:rPr>
              <a:t>Batch (high throughput)</a:t>
            </a:r>
            <a:endParaRPr sz="1300">
              <a:latin typeface="DM Sans"/>
              <a:ea typeface="DM Sans"/>
              <a:cs typeface="DM Sans"/>
              <a:sym typeface="DM Sans"/>
            </a:endParaRPr>
          </a:p>
        </p:txBody>
      </p:sp>
      <p:sp>
        <p:nvSpPr>
          <p:cNvPr id="39" name="Google Shape;2770;p222">
            <a:extLst>
              <a:ext uri="{FF2B5EF4-FFF2-40B4-BE49-F238E27FC236}">
                <a16:creationId xmlns:a16="http://schemas.microsoft.com/office/drawing/2014/main" id="{4F699017-95AE-7C00-D0FE-37B55E9A0727}"/>
              </a:ext>
            </a:extLst>
          </p:cNvPr>
          <p:cNvSpPr/>
          <p:nvPr/>
        </p:nvSpPr>
        <p:spPr>
          <a:xfrm>
            <a:off x="6768500" y="4328454"/>
            <a:ext cx="1930800" cy="4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latin typeface="DM Sans"/>
                <a:ea typeface="DM Sans"/>
                <a:cs typeface="DM Sans"/>
                <a:sym typeface="DM Sans"/>
              </a:rPr>
              <a:t>Real time (low latency)</a:t>
            </a:r>
            <a:endParaRPr sz="1300">
              <a:latin typeface="DM Sans"/>
              <a:ea typeface="DM Sans"/>
              <a:cs typeface="DM Sans"/>
              <a:sym typeface="DM Sans"/>
            </a:endParaRPr>
          </a:p>
        </p:txBody>
      </p:sp>
      <p:pic>
        <p:nvPicPr>
          <p:cNvPr id="40" name="Google Shape;2771;p222">
            <a:extLst>
              <a:ext uri="{FF2B5EF4-FFF2-40B4-BE49-F238E27FC236}">
                <a16:creationId xmlns:a16="http://schemas.microsoft.com/office/drawing/2014/main" id="{C0794C7C-8E91-8637-AB15-DA252FF7B89C}"/>
              </a:ext>
            </a:extLst>
          </p:cNvPr>
          <p:cNvPicPr preferRelativeResize="0"/>
          <p:nvPr/>
        </p:nvPicPr>
        <p:blipFill rotWithShape="1">
          <a:blip r:embed="rId13">
            <a:alphaModFix/>
          </a:blip>
          <a:srcRect/>
          <a:stretch/>
        </p:blipFill>
        <p:spPr>
          <a:xfrm>
            <a:off x="6438300" y="4392620"/>
            <a:ext cx="297977" cy="297976"/>
          </a:xfrm>
          <a:prstGeom prst="rect">
            <a:avLst/>
          </a:prstGeom>
          <a:noFill/>
          <a:ln>
            <a:noFill/>
          </a:ln>
        </p:spPr>
      </p:pic>
      <p:sp>
        <p:nvSpPr>
          <p:cNvPr id="41" name="Google Shape;2772;p222">
            <a:extLst>
              <a:ext uri="{FF2B5EF4-FFF2-40B4-BE49-F238E27FC236}">
                <a16:creationId xmlns:a16="http://schemas.microsoft.com/office/drawing/2014/main" id="{16C0413A-85DE-77FA-D20B-4EC18BF4A19E}"/>
              </a:ext>
            </a:extLst>
          </p:cNvPr>
          <p:cNvSpPr/>
          <p:nvPr/>
        </p:nvSpPr>
        <p:spPr>
          <a:xfrm flipH="1">
            <a:off x="1131925" y="2375984"/>
            <a:ext cx="100851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42" name="Google Shape;2773;p222">
            <a:extLst>
              <a:ext uri="{FF2B5EF4-FFF2-40B4-BE49-F238E27FC236}">
                <a16:creationId xmlns:a16="http://schemas.microsoft.com/office/drawing/2014/main" id="{EC27D399-96A1-DF74-1795-27D62BEBD8BB}"/>
              </a:ext>
            </a:extLst>
          </p:cNvPr>
          <p:cNvSpPr/>
          <p:nvPr/>
        </p:nvSpPr>
        <p:spPr>
          <a:xfrm>
            <a:off x="1131800" y="2550828"/>
            <a:ext cx="10085100" cy="4914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AutoML</a:t>
            </a:r>
            <a:endParaRPr sz="1600">
              <a:latin typeface="DM Sans"/>
              <a:ea typeface="DM Sans"/>
              <a:cs typeface="DM Sans"/>
              <a:sym typeface="DM Sans"/>
            </a:endParaRPr>
          </a:p>
        </p:txBody>
      </p:sp>
      <p:pic>
        <p:nvPicPr>
          <p:cNvPr id="43" name="Google Shape;2774;p222">
            <a:extLst>
              <a:ext uri="{FF2B5EF4-FFF2-40B4-BE49-F238E27FC236}">
                <a16:creationId xmlns:a16="http://schemas.microsoft.com/office/drawing/2014/main" id="{948404D1-1CBD-963E-6E80-9A2085215477}"/>
              </a:ext>
            </a:extLst>
          </p:cNvPr>
          <p:cNvPicPr preferRelativeResize="0"/>
          <p:nvPr/>
        </p:nvPicPr>
        <p:blipFill rotWithShape="1">
          <a:blip r:embed="rId14">
            <a:alphaModFix/>
          </a:blip>
          <a:srcRect/>
          <a:stretch/>
        </p:blipFill>
        <p:spPr>
          <a:xfrm>
            <a:off x="5407175" y="2617678"/>
            <a:ext cx="369750" cy="369776"/>
          </a:xfrm>
          <a:prstGeom prst="rect">
            <a:avLst/>
          </a:prstGeom>
          <a:noFill/>
          <a:ln>
            <a:noFill/>
          </a:ln>
        </p:spPr>
      </p:pic>
      <p:cxnSp>
        <p:nvCxnSpPr>
          <p:cNvPr id="44" name="Google Shape;2775;p222">
            <a:extLst>
              <a:ext uri="{FF2B5EF4-FFF2-40B4-BE49-F238E27FC236}">
                <a16:creationId xmlns:a16="http://schemas.microsoft.com/office/drawing/2014/main" id="{970B2166-A2E7-6449-2C1D-0374BBAEC132}"/>
              </a:ext>
            </a:extLst>
          </p:cNvPr>
          <p:cNvCxnSpPr/>
          <p:nvPr/>
        </p:nvCxnSpPr>
        <p:spPr>
          <a:xfrm>
            <a:off x="1131800" y="3036772"/>
            <a:ext cx="10085100" cy="0"/>
          </a:xfrm>
          <a:prstGeom prst="straightConnector1">
            <a:avLst/>
          </a:prstGeom>
          <a:noFill/>
          <a:ln w="19050" cap="flat" cmpd="sng">
            <a:solidFill>
              <a:srgbClr val="FFFFFF"/>
            </a:solidFill>
            <a:prstDash val="solid"/>
            <a:round/>
            <a:headEnd type="none" w="med" len="med"/>
            <a:tailEnd type="none" w="med" len="med"/>
          </a:ln>
        </p:spPr>
      </p:cxnSp>
      <p:sp>
        <p:nvSpPr>
          <p:cNvPr id="45" name="Google Shape;2776;p222">
            <a:extLst>
              <a:ext uri="{FF2B5EF4-FFF2-40B4-BE49-F238E27FC236}">
                <a16:creationId xmlns:a16="http://schemas.microsoft.com/office/drawing/2014/main" id="{D1AABE22-ED25-FA99-E534-B638628634DE}"/>
              </a:ext>
            </a:extLst>
          </p:cNvPr>
          <p:cNvSpPr/>
          <p:nvPr/>
        </p:nvSpPr>
        <p:spPr>
          <a:xfrm flipH="1">
            <a:off x="1131925" y="1581385"/>
            <a:ext cx="10085100" cy="183900"/>
          </a:xfrm>
          <a:prstGeom prst="trapezoid">
            <a:avLst>
              <a:gd name="adj" fmla="val 186772"/>
            </a:avLst>
          </a:prstGeom>
          <a:solidFill>
            <a:srgbClr val="BFBFBF"/>
          </a:solidFill>
          <a:ln>
            <a:noFill/>
          </a:ln>
        </p:spPr>
        <p:txBody>
          <a:bodyPr spcFirstLastPara="1" wrap="square" lIns="91425" tIns="91425" rIns="91425" bIns="0" anchor="ctr" anchorCtr="0">
            <a:noAutofit/>
          </a:bodyPr>
          <a:lstStyle/>
          <a:p>
            <a:pPr marL="0" marR="0" lvl="0" indent="0" algn="l" rtl="0">
              <a:lnSpc>
                <a:spcPct val="100000"/>
              </a:lnSpc>
              <a:spcBef>
                <a:spcPts val="0"/>
              </a:spcBef>
              <a:spcAft>
                <a:spcPts val="0"/>
              </a:spcAft>
              <a:buNone/>
            </a:pPr>
            <a:endParaRPr sz="1500"/>
          </a:p>
        </p:txBody>
      </p:sp>
      <p:sp>
        <p:nvSpPr>
          <p:cNvPr id="46" name="Google Shape;2777;p222">
            <a:extLst>
              <a:ext uri="{FF2B5EF4-FFF2-40B4-BE49-F238E27FC236}">
                <a16:creationId xmlns:a16="http://schemas.microsoft.com/office/drawing/2014/main" id="{B2E5862B-9374-EC3E-9B8F-F7A4788AAEC5}"/>
              </a:ext>
            </a:extLst>
          </p:cNvPr>
          <p:cNvSpPr/>
          <p:nvPr/>
        </p:nvSpPr>
        <p:spPr>
          <a:xfrm>
            <a:off x="1131800" y="1765611"/>
            <a:ext cx="10085100" cy="699300"/>
          </a:xfrm>
          <a:prstGeom prst="rect">
            <a:avLst/>
          </a:prstGeom>
          <a:solidFill>
            <a:srgbClr val="E7E7E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latin typeface="DM Sans"/>
                <a:ea typeface="DM Sans"/>
                <a:cs typeface="DM Sans"/>
                <a:sym typeface="DM Sans"/>
              </a:rPr>
              <a:t>Data Science Workspace</a:t>
            </a:r>
            <a:endParaRPr sz="1600">
              <a:latin typeface="DM Sans"/>
              <a:ea typeface="DM Sans"/>
              <a:cs typeface="DM Sans"/>
              <a:sym typeface="DM Sans"/>
            </a:endParaRPr>
          </a:p>
        </p:txBody>
      </p:sp>
      <p:pic>
        <p:nvPicPr>
          <p:cNvPr id="47" name="Google Shape;2778;p222">
            <a:extLst>
              <a:ext uri="{FF2B5EF4-FFF2-40B4-BE49-F238E27FC236}">
                <a16:creationId xmlns:a16="http://schemas.microsoft.com/office/drawing/2014/main" id="{3CC12D50-4308-C8F6-11D1-17C196039F86}"/>
              </a:ext>
            </a:extLst>
          </p:cNvPr>
          <p:cNvPicPr preferRelativeResize="0"/>
          <p:nvPr/>
        </p:nvPicPr>
        <p:blipFill rotWithShape="1">
          <a:blip r:embed="rId15">
            <a:alphaModFix/>
          </a:blip>
          <a:srcRect/>
          <a:stretch/>
        </p:blipFill>
        <p:spPr>
          <a:xfrm>
            <a:off x="4529788" y="1851482"/>
            <a:ext cx="510275" cy="510275"/>
          </a:xfrm>
          <a:prstGeom prst="rect">
            <a:avLst/>
          </a:prstGeom>
          <a:noFill/>
          <a:ln>
            <a:noFill/>
          </a:ln>
        </p:spPr>
      </p:pic>
      <p:pic>
        <p:nvPicPr>
          <p:cNvPr id="48" name="Google Shape;2779;p222">
            <a:extLst>
              <a:ext uri="{FF2B5EF4-FFF2-40B4-BE49-F238E27FC236}">
                <a16:creationId xmlns:a16="http://schemas.microsoft.com/office/drawing/2014/main" id="{93FBE07C-EF4A-466C-970F-34ECB86501D2}"/>
              </a:ext>
            </a:extLst>
          </p:cNvPr>
          <p:cNvPicPr preferRelativeResize="0"/>
          <p:nvPr/>
        </p:nvPicPr>
        <p:blipFill>
          <a:blip r:embed="rId16">
            <a:alphaModFix/>
          </a:blip>
          <a:stretch>
            <a:fillRect/>
          </a:stretch>
        </p:blipFill>
        <p:spPr>
          <a:xfrm>
            <a:off x="4258125" y="4185677"/>
            <a:ext cx="414125" cy="414100"/>
          </a:xfrm>
          <a:prstGeom prst="rect">
            <a:avLst/>
          </a:prstGeom>
          <a:noFill/>
          <a:ln>
            <a:noFill/>
          </a:ln>
        </p:spPr>
      </p:pic>
    </p:spTree>
    <p:extLst>
      <p:ext uri="{BB962C8B-B14F-4D97-AF65-F5344CB8AC3E}">
        <p14:creationId xmlns:p14="http://schemas.microsoft.com/office/powerpoint/2010/main" val="188868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B811B0-FCD1-6CC8-557F-0407F50910FF}"/>
              </a:ext>
            </a:extLst>
          </p:cNvPr>
          <p:cNvSpPr>
            <a:spLocks noGrp="1"/>
          </p:cNvSpPr>
          <p:nvPr>
            <p:ph type="title"/>
          </p:nvPr>
        </p:nvSpPr>
        <p:spPr/>
        <p:txBody>
          <a:bodyPr/>
          <a:lstStyle/>
          <a:p>
            <a:endParaRPr lang="en-US"/>
          </a:p>
        </p:txBody>
      </p:sp>
      <p:pic>
        <p:nvPicPr>
          <p:cNvPr id="6" name="グラフィックス 5">
            <a:extLst>
              <a:ext uri="{FF2B5EF4-FFF2-40B4-BE49-F238E27FC236}">
                <a16:creationId xmlns:a16="http://schemas.microsoft.com/office/drawing/2014/main" id="{F0D791FF-6C61-31AA-9B70-4F9F058322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0" y="238125"/>
            <a:ext cx="10058400" cy="6381750"/>
          </a:xfrm>
          <a:prstGeom prst="rect">
            <a:avLst/>
          </a:prstGeom>
        </p:spPr>
      </p:pic>
    </p:spTree>
    <p:extLst>
      <p:ext uri="{BB962C8B-B14F-4D97-AF65-F5344CB8AC3E}">
        <p14:creationId xmlns:p14="http://schemas.microsoft.com/office/powerpoint/2010/main" val="14875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センチメント・カスタマージャーニー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r>
              <a:rPr lang="ja-JP" altLang="en-US" sz="1200" dirty="0">
                <a:latin typeface="メイリオ" panose="020B0604030504040204" pitchFamily="50" charset="-128"/>
                <a:ea typeface="メイリオ" panose="020B0604030504040204" pitchFamily="50" charset="-128"/>
              </a:rPr>
              <a:t>カスタマージャーニー全体の感情分析</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各カスタマージャーニーのステージの顧客の感情を把握し、適切対応が可能</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不満の原因を掘り下げ</a:t>
            </a:r>
            <a:r>
              <a:rPr lang="ja-JP" altLang="en-US" sz="1200" dirty="0">
                <a:solidFill>
                  <a:srgbClr val="000000"/>
                </a:solidFill>
                <a:latin typeface="メイリオ" panose="020B0604030504040204" pitchFamily="50" charset="-128"/>
                <a:ea typeface="メイリオ" panose="020B0604030504040204" pitchFamily="50" charset="-128"/>
              </a:rPr>
              <a:t>て</a:t>
            </a:r>
            <a:r>
              <a:rPr lang="ja-JP" altLang="en-US" sz="1200" b="0" i="0" dirty="0">
                <a:solidFill>
                  <a:srgbClr val="000000"/>
                </a:solidFill>
                <a:effectLst/>
                <a:latin typeface="メイリオ" panose="020B0604030504040204" pitchFamily="50" charset="-128"/>
                <a:ea typeface="メイリオ" panose="020B0604030504040204" pitchFamily="50" charset="-128"/>
              </a:rPr>
              <a:t>、より深く顧客満足度を高められる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ボトルネックを見つけて、顧客ロイヤルティの向上</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お客様情報：日本の運輸企業（顧客サービス部）</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Sentiment Analysis across customer journey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Understand the emotions of customers on each stage of each customer journey and respond appropriately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Dig deeper into the causes of dissatisfaction and increase customer satisfaction more deeply.</a:t>
            </a: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en-US" altLang="ja-JP" sz="1200" b="0" i="0" dirty="0">
                <a:solidFill>
                  <a:srgbClr val="000000"/>
                </a:solidFill>
                <a:effectLst/>
                <a:latin typeface="メイリオ" panose="020B0604030504040204" pitchFamily="50" charset="-128"/>
                <a:ea typeface="メイリオ" panose="020B0604030504040204" pitchFamily="50" charset="-128"/>
              </a:rPr>
              <a:t>Identify bottlenecks and provide right solution to improve customer loyalty</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T</a:t>
            </a:r>
            <a:r>
              <a:rPr lang="en-US" altLang="ja-JP" sz="1200" b="0" i="0" dirty="0">
                <a:solidFill>
                  <a:srgbClr val="000000"/>
                </a:solidFill>
                <a:effectLst/>
                <a:latin typeface="メイリオ" panose="020B0604030504040204" pitchFamily="50" charset="-128"/>
                <a:ea typeface="メイリオ" panose="020B0604030504040204" pitchFamily="50" charset="-128"/>
              </a:rPr>
              <a:t>ransportation Company (Customer Service </a:t>
            </a:r>
            <a:r>
              <a:rPr lang="en-US" altLang="ja-JP" sz="1200" dirty="0">
                <a:solidFill>
                  <a:srgbClr val="000000"/>
                </a:solidFill>
                <a:latin typeface="メイリオ" panose="020B0604030504040204" pitchFamily="50" charset="-128"/>
                <a:ea typeface="メイリオ" panose="020B0604030504040204" pitchFamily="50" charset="-128"/>
              </a:rPr>
              <a:t>D</a:t>
            </a:r>
            <a:r>
              <a:rPr lang="en-US" altLang="ja-JP" sz="1200" b="0" i="0" dirty="0">
                <a:solidFill>
                  <a:srgbClr val="000000"/>
                </a:solidFill>
                <a:effectLst/>
                <a:latin typeface="メイリオ" panose="020B0604030504040204" pitchFamily="50" charset="-128"/>
                <a:ea typeface="メイリオ" panose="020B0604030504040204" pitchFamily="50" charset="-128"/>
              </a:rPr>
              <a:t>epartment)</a:t>
            </a:r>
          </a:p>
        </p:txBody>
      </p:sp>
      <p:pic>
        <p:nvPicPr>
          <p:cNvPr id="2" name="図 1">
            <a:extLst>
              <a:ext uri="{FF2B5EF4-FFF2-40B4-BE49-F238E27FC236}">
                <a16:creationId xmlns:a16="http://schemas.microsoft.com/office/drawing/2014/main" id="{03E31F50-E5AA-E173-3727-FDC9A83A56B9}"/>
              </a:ext>
            </a:extLst>
          </p:cNvPr>
          <p:cNvPicPr>
            <a:picLocks noChangeAspect="1"/>
          </p:cNvPicPr>
          <p:nvPr/>
        </p:nvPicPr>
        <p:blipFill>
          <a:blip r:embed="rId13"/>
          <a:stretch>
            <a:fillRect/>
          </a:stretch>
        </p:blipFill>
        <p:spPr>
          <a:xfrm>
            <a:off x="201204" y="363240"/>
            <a:ext cx="5757605" cy="3722620"/>
          </a:xfrm>
          <a:prstGeom prst="rect">
            <a:avLst/>
          </a:prstGeom>
        </p:spPr>
      </p:pic>
    </p:spTree>
    <p:extLst>
      <p:ext uri="{BB962C8B-B14F-4D97-AF65-F5344CB8AC3E}">
        <p14:creationId xmlns:p14="http://schemas.microsoft.com/office/powerpoint/2010/main" val="3438846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3696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TEXT ANALYTICS </a:t>
            </a:r>
            <a:r>
              <a:rPr lang="ja-JP" altLang="en-US" sz="1600" dirty="0">
                <a:solidFill>
                  <a:schemeClr val="bg1"/>
                </a:solidFill>
              </a:rPr>
              <a:t>：</a:t>
            </a:r>
            <a:r>
              <a:rPr lang="en-US" sz="1600" dirty="0">
                <a:solidFill>
                  <a:schemeClr val="bg1"/>
                </a:solidFill>
              </a:rPr>
              <a:t>SALES MEMO ANALYTICS </a:t>
            </a:r>
            <a:r>
              <a:rPr lang="ja-JP" altLang="en-US" sz="1600" dirty="0">
                <a:solidFill>
                  <a:schemeClr val="bg1"/>
                </a:solidFill>
              </a:rPr>
              <a:t>営業メモテキスト分析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757148859"/>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Keywords Analysis</a:t>
                      </a:r>
                    </a:p>
                    <a:p>
                      <a:pPr algn="ctr"/>
                      <a:r>
                        <a:rPr lang="ja-JP" altLang="en-US" sz="1200" dirty="0">
                          <a:solidFill>
                            <a:schemeClr val="bg1"/>
                          </a:solidFill>
                        </a:rPr>
                        <a:t>キーワード分析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12" name="Arrow: Pentagon 5">
            <a:extLst>
              <a:ext uri="{FF2B5EF4-FFF2-40B4-BE49-F238E27FC236}">
                <a16:creationId xmlns:a16="http://schemas.microsoft.com/office/drawing/2014/main" id="{B0351BFF-26FB-4667-893B-EC904F956DE7}"/>
              </a:ext>
            </a:extLst>
          </p:cNvPr>
          <p:cNvSpPr/>
          <p:nvPr/>
        </p:nvSpPr>
        <p:spPr>
          <a:xfrm>
            <a:off x="1215242" y="1776922"/>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Sales Process</a:t>
            </a:r>
          </a:p>
          <a:p>
            <a:pPr algn="ctr"/>
            <a:r>
              <a:rPr lang="ja-JP" altLang="en-US" sz="1200" dirty="0">
                <a:solidFill>
                  <a:schemeClr val="bg1"/>
                </a:solidFill>
              </a:rPr>
              <a:t>販売プロセス</a:t>
            </a:r>
            <a:endParaRPr lang="en-US" sz="1200" dirty="0">
              <a:solidFill>
                <a:schemeClr val="bg1"/>
              </a:solidFill>
            </a:endParaRPr>
          </a:p>
        </p:txBody>
      </p:sp>
      <p:sp>
        <p:nvSpPr>
          <p:cNvPr id="3" name="正方形/長方形 2">
            <a:extLst>
              <a:ext uri="{FF2B5EF4-FFF2-40B4-BE49-F238E27FC236}">
                <a16:creationId xmlns:a16="http://schemas.microsoft.com/office/drawing/2014/main" id="{DDCBBA06-41BC-7494-9E81-11AB29CAD4C9}"/>
              </a:ext>
            </a:extLst>
          </p:cNvPr>
          <p:cNvSpPr/>
          <p:nvPr/>
        </p:nvSpPr>
        <p:spPr>
          <a:xfrm>
            <a:off x="923827" y="2347633"/>
            <a:ext cx="2715432" cy="640345"/>
          </a:xfrm>
          <a:prstGeom prst="rect">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 3,000</a:t>
            </a:r>
          </a:p>
        </p:txBody>
      </p:sp>
      <p:sp>
        <p:nvSpPr>
          <p:cNvPr id="55" name="正方形/長方形 54">
            <a:extLst>
              <a:ext uri="{FF2B5EF4-FFF2-40B4-BE49-F238E27FC236}">
                <a16:creationId xmlns:a16="http://schemas.microsoft.com/office/drawing/2014/main" id="{9EB1A86E-F818-23D7-3635-0F5735C45081}"/>
              </a:ext>
            </a:extLst>
          </p:cNvPr>
          <p:cNvSpPr/>
          <p:nvPr/>
        </p:nvSpPr>
        <p:spPr>
          <a:xfrm>
            <a:off x="951861" y="5347558"/>
            <a:ext cx="2687397" cy="640345"/>
          </a:xfrm>
          <a:prstGeom prst="rect">
            <a:avLst/>
          </a:prstGeom>
          <a:solidFill>
            <a:srgbClr val="7C98B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Sales 400</a:t>
            </a:r>
          </a:p>
        </p:txBody>
      </p:sp>
      <p:sp>
        <p:nvSpPr>
          <p:cNvPr id="59" name="正方形/長方形 58">
            <a:extLst>
              <a:ext uri="{FF2B5EF4-FFF2-40B4-BE49-F238E27FC236}">
                <a16:creationId xmlns:a16="http://schemas.microsoft.com/office/drawing/2014/main" id="{A0F11FBA-3C99-6715-CCB3-C2270EFECEAC}"/>
              </a:ext>
            </a:extLst>
          </p:cNvPr>
          <p:cNvSpPr/>
          <p:nvPr/>
        </p:nvSpPr>
        <p:spPr>
          <a:xfrm>
            <a:off x="951862" y="4303065"/>
            <a:ext cx="799327" cy="640345"/>
          </a:xfrm>
          <a:prstGeom prst="rect">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Success </a:t>
            </a:r>
          </a:p>
          <a:p>
            <a:pPr algn="ctr"/>
            <a:r>
              <a:rPr lang="en-US" sz="1200" dirty="0">
                <a:solidFill>
                  <a:schemeClr val="bg1"/>
                </a:solidFill>
              </a:rPr>
              <a:t>600</a:t>
            </a:r>
          </a:p>
        </p:txBody>
      </p:sp>
      <p:sp>
        <p:nvSpPr>
          <p:cNvPr id="72" name="正方形/長方形 71">
            <a:extLst>
              <a:ext uri="{FF2B5EF4-FFF2-40B4-BE49-F238E27FC236}">
                <a16:creationId xmlns:a16="http://schemas.microsoft.com/office/drawing/2014/main" id="{F80B7C4B-AEF3-6482-3DFC-5606A3E28F39}"/>
              </a:ext>
            </a:extLst>
          </p:cNvPr>
          <p:cNvSpPr/>
          <p:nvPr/>
        </p:nvSpPr>
        <p:spPr>
          <a:xfrm>
            <a:off x="1897694" y="4297974"/>
            <a:ext cx="1727622" cy="640345"/>
          </a:xfrm>
          <a:prstGeom prst="rect">
            <a:avLst/>
          </a:prstGeom>
          <a:solidFill>
            <a:srgbClr val="425B76"/>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Fail</a:t>
            </a:r>
          </a:p>
          <a:p>
            <a:pPr algn="ctr"/>
            <a:r>
              <a:rPr lang="en-US" sz="1200" dirty="0">
                <a:solidFill>
                  <a:schemeClr val="bg1"/>
                </a:solidFill>
              </a:rPr>
              <a:t>900</a:t>
            </a:r>
          </a:p>
        </p:txBody>
      </p:sp>
      <p:sp>
        <p:nvSpPr>
          <p:cNvPr id="75" name="正方形/長方形 74">
            <a:extLst>
              <a:ext uri="{FF2B5EF4-FFF2-40B4-BE49-F238E27FC236}">
                <a16:creationId xmlns:a16="http://schemas.microsoft.com/office/drawing/2014/main" id="{2CB2399D-77EE-51F4-E7A6-D46B666AA9A3}"/>
              </a:ext>
            </a:extLst>
          </p:cNvPr>
          <p:cNvSpPr/>
          <p:nvPr/>
        </p:nvSpPr>
        <p:spPr>
          <a:xfrm>
            <a:off x="923826" y="3287511"/>
            <a:ext cx="2715431" cy="640345"/>
          </a:xfrm>
          <a:prstGeom prst="rect">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Qualified lead 1,500</a:t>
            </a:r>
          </a:p>
        </p:txBody>
      </p:sp>
      <p:sp>
        <p:nvSpPr>
          <p:cNvPr id="77" name="Arrow: Pentagon 5">
            <a:extLst>
              <a:ext uri="{FF2B5EF4-FFF2-40B4-BE49-F238E27FC236}">
                <a16:creationId xmlns:a16="http://schemas.microsoft.com/office/drawing/2014/main" id="{8429ED77-9418-0AB3-7B97-2D906CD1A349}"/>
              </a:ext>
            </a:extLst>
          </p:cNvPr>
          <p:cNvSpPr/>
          <p:nvPr/>
        </p:nvSpPr>
        <p:spPr>
          <a:xfrm>
            <a:off x="4517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Word Cloud</a:t>
            </a:r>
          </a:p>
          <a:p>
            <a:pPr algn="ctr"/>
            <a:r>
              <a:rPr lang="ja-JP" altLang="en-US" sz="1200" dirty="0">
                <a:solidFill>
                  <a:schemeClr val="bg1"/>
                </a:solidFill>
              </a:rPr>
              <a:t>ワードクラウド</a:t>
            </a:r>
            <a:endParaRPr lang="en-US" sz="1200" dirty="0">
              <a:solidFill>
                <a:schemeClr val="bg1"/>
              </a:solidFill>
            </a:endParaRPr>
          </a:p>
        </p:txBody>
      </p:sp>
      <p:sp>
        <p:nvSpPr>
          <p:cNvPr id="78" name="Arrow: Pentagon 5">
            <a:extLst>
              <a:ext uri="{FF2B5EF4-FFF2-40B4-BE49-F238E27FC236}">
                <a16:creationId xmlns:a16="http://schemas.microsoft.com/office/drawing/2014/main" id="{E48514B2-81D5-4EF9-C7CC-580E5DE76807}"/>
              </a:ext>
            </a:extLst>
          </p:cNvPr>
          <p:cNvSpPr/>
          <p:nvPr/>
        </p:nvSpPr>
        <p:spPr>
          <a:xfrm>
            <a:off x="7819242" y="1713293"/>
            <a:ext cx="2186392"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Manuscript</a:t>
            </a:r>
          </a:p>
          <a:p>
            <a:pPr algn="ctr"/>
            <a:r>
              <a:rPr lang="ja-JP" altLang="en-US" sz="1200" dirty="0">
                <a:solidFill>
                  <a:schemeClr val="bg1"/>
                </a:solidFill>
              </a:rPr>
              <a:t>原稿</a:t>
            </a:r>
            <a:endParaRPr lang="en-US" sz="1200" dirty="0">
              <a:solidFill>
                <a:schemeClr val="bg1"/>
              </a:solidFill>
            </a:endParaRPr>
          </a:p>
        </p:txBody>
      </p:sp>
      <p:sp>
        <p:nvSpPr>
          <p:cNvPr id="79" name="テキスト ボックス 78">
            <a:extLst>
              <a:ext uri="{FF2B5EF4-FFF2-40B4-BE49-F238E27FC236}">
                <a16:creationId xmlns:a16="http://schemas.microsoft.com/office/drawing/2014/main" id="{2106C301-0530-4D99-42B1-59AAB0E6B725}"/>
              </a:ext>
            </a:extLst>
          </p:cNvPr>
          <p:cNvSpPr txBox="1"/>
          <p:nvPr/>
        </p:nvSpPr>
        <p:spPr>
          <a:xfrm>
            <a:off x="7217346" y="2265085"/>
            <a:ext cx="2934744" cy="1394802"/>
          </a:xfrm>
          <a:prstGeom prst="rect">
            <a:avLst/>
          </a:prstGeom>
          <a:solidFill>
            <a:schemeClr val="bg1"/>
          </a:solidFill>
        </p:spPr>
        <p:txBody>
          <a:bodyPr wrap="square">
            <a:noAutofit/>
          </a:bodyPr>
          <a:lstStyle/>
          <a:p>
            <a:r>
              <a:rPr lang="ja-JP" altLang="en-US" sz="1100" dirty="0"/>
              <a:t>特別感を演出するためには、時には意外性も重要です。好みに応じた一品をサービスしてみたり、試作品を試食してもらうのもいいでしょう。もちろんほかのゲストと差をつけるのは一概に良いとは言えません。ですので、日ごろの感謝の気持ちを伝える程度の、絶妙なさじ加減でサービスを加えるのが良いでしょう。</a:t>
            </a:r>
            <a:endParaRPr lang="en-US" sz="1100" dirty="0"/>
          </a:p>
        </p:txBody>
      </p:sp>
      <p:graphicFrame>
        <p:nvGraphicFramePr>
          <p:cNvPr id="80" name="Table 4">
            <a:extLst>
              <a:ext uri="{FF2B5EF4-FFF2-40B4-BE49-F238E27FC236}">
                <a16:creationId xmlns:a16="http://schemas.microsoft.com/office/drawing/2014/main" id="{DFD5FD15-E0F3-5171-479C-1075D1A0D03C}"/>
              </a:ext>
            </a:extLst>
          </p:cNvPr>
          <p:cNvGraphicFramePr>
            <a:graphicFrameLocks noGrp="1"/>
          </p:cNvGraphicFramePr>
          <p:nvPr>
            <p:extLst>
              <p:ext uri="{D42A27DB-BD31-4B8C-83A1-F6EECF244321}">
                <p14:modId xmlns:p14="http://schemas.microsoft.com/office/powerpoint/2010/main" val="3856955257"/>
              </p:ext>
            </p:extLst>
          </p:nvPr>
        </p:nvGraphicFramePr>
        <p:xfrm>
          <a:off x="7252986" y="4074052"/>
          <a:ext cx="2934744" cy="2077578"/>
        </p:xfrm>
        <a:graphic>
          <a:graphicData uri="http://schemas.openxmlformats.org/drawingml/2006/table">
            <a:tbl>
              <a:tblPr firstRow="1" bandRow="1">
                <a:tableStyleId>{5940675A-B579-460E-94D1-54222C63F5DA}</a:tableStyleId>
              </a:tblPr>
              <a:tblGrid>
                <a:gridCol w="1057946">
                  <a:extLst>
                    <a:ext uri="{9D8B030D-6E8A-4147-A177-3AD203B41FA5}">
                      <a16:colId xmlns:a16="http://schemas.microsoft.com/office/drawing/2014/main" val="2742149081"/>
                    </a:ext>
                  </a:extLst>
                </a:gridCol>
                <a:gridCol w="134057">
                  <a:extLst>
                    <a:ext uri="{9D8B030D-6E8A-4147-A177-3AD203B41FA5}">
                      <a16:colId xmlns:a16="http://schemas.microsoft.com/office/drawing/2014/main" val="4288759130"/>
                    </a:ext>
                  </a:extLst>
                </a:gridCol>
                <a:gridCol w="134057">
                  <a:extLst>
                    <a:ext uri="{9D8B030D-6E8A-4147-A177-3AD203B41FA5}">
                      <a16:colId xmlns:a16="http://schemas.microsoft.com/office/drawing/2014/main" val="136361935"/>
                    </a:ext>
                  </a:extLst>
                </a:gridCol>
                <a:gridCol w="134057">
                  <a:extLst>
                    <a:ext uri="{9D8B030D-6E8A-4147-A177-3AD203B41FA5}">
                      <a16:colId xmlns:a16="http://schemas.microsoft.com/office/drawing/2014/main" val="3236216481"/>
                    </a:ext>
                  </a:extLst>
                </a:gridCol>
                <a:gridCol w="134057">
                  <a:extLst>
                    <a:ext uri="{9D8B030D-6E8A-4147-A177-3AD203B41FA5}">
                      <a16:colId xmlns:a16="http://schemas.microsoft.com/office/drawing/2014/main" val="3348364188"/>
                    </a:ext>
                  </a:extLst>
                </a:gridCol>
                <a:gridCol w="134057">
                  <a:extLst>
                    <a:ext uri="{9D8B030D-6E8A-4147-A177-3AD203B41FA5}">
                      <a16:colId xmlns:a16="http://schemas.microsoft.com/office/drawing/2014/main" val="3823968885"/>
                    </a:ext>
                  </a:extLst>
                </a:gridCol>
                <a:gridCol w="134057">
                  <a:extLst>
                    <a:ext uri="{9D8B030D-6E8A-4147-A177-3AD203B41FA5}">
                      <a16:colId xmlns:a16="http://schemas.microsoft.com/office/drawing/2014/main" val="3930168455"/>
                    </a:ext>
                  </a:extLst>
                </a:gridCol>
                <a:gridCol w="134057">
                  <a:extLst>
                    <a:ext uri="{9D8B030D-6E8A-4147-A177-3AD203B41FA5}">
                      <a16:colId xmlns:a16="http://schemas.microsoft.com/office/drawing/2014/main" val="10453218"/>
                    </a:ext>
                  </a:extLst>
                </a:gridCol>
                <a:gridCol w="134057">
                  <a:extLst>
                    <a:ext uri="{9D8B030D-6E8A-4147-A177-3AD203B41FA5}">
                      <a16:colId xmlns:a16="http://schemas.microsoft.com/office/drawing/2014/main" val="3367214144"/>
                    </a:ext>
                  </a:extLst>
                </a:gridCol>
                <a:gridCol w="134057">
                  <a:extLst>
                    <a:ext uri="{9D8B030D-6E8A-4147-A177-3AD203B41FA5}">
                      <a16:colId xmlns:a16="http://schemas.microsoft.com/office/drawing/2014/main" val="190464111"/>
                    </a:ext>
                  </a:extLst>
                </a:gridCol>
                <a:gridCol w="134057">
                  <a:extLst>
                    <a:ext uri="{9D8B030D-6E8A-4147-A177-3AD203B41FA5}">
                      <a16:colId xmlns:a16="http://schemas.microsoft.com/office/drawing/2014/main" val="148090715"/>
                    </a:ext>
                  </a:extLst>
                </a:gridCol>
                <a:gridCol w="134057">
                  <a:extLst>
                    <a:ext uri="{9D8B030D-6E8A-4147-A177-3AD203B41FA5}">
                      <a16:colId xmlns:a16="http://schemas.microsoft.com/office/drawing/2014/main" val="1874522040"/>
                    </a:ext>
                  </a:extLst>
                </a:gridCol>
                <a:gridCol w="134057">
                  <a:extLst>
                    <a:ext uri="{9D8B030D-6E8A-4147-A177-3AD203B41FA5}">
                      <a16:colId xmlns:a16="http://schemas.microsoft.com/office/drawing/2014/main" val="2534332976"/>
                    </a:ext>
                  </a:extLst>
                </a:gridCol>
                <a:gridCol w="134057">
                  <a:extLst>
                    <a:ext uri="{9D8B030D-6E8A-4147-A177-3AD203B41FA5}">
                      <a16:colId xmlns:a16="http://schemas.microsoft.com/office/drawing/2014/main" val="454535543"/>
                    </a:ext>
                  </a:extLst>
                </a:gridCol>
                <a:gridCol w="134057">
                  <a:extLst>
                    <a:ext uri="{9D8B030D-6E8A-4147-A177-3AD203B41FA5}">
                      <a16:colId xmlns:a16="http://schemas.microsoft.com/office/drawing/2014/main" val="2583429383"/>
                    </a:ext>
                  </a:extLst>
                </a:gridCol>
              </a:tblGrid>
              <a:tr h="36307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Number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342901">
                <a:tc>
                  <a:txBody>
                    <a:bodyPr/>
                    <a:lstStyle/>
                    <a:p>
                      <a:pPr algn="l"/>
                      <a:r>
                        <a:rPr lang="ja-JP" altLang="en-US" sz="1100" dirty="0">
                          <a:solidFill>
                            <a:srgbClr val="01557A"/>
                          </a:solidFill>
                        </a:rPr>
                        <a:t>サービス</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342901">
                <a:tc>
                  <a:txBody>
                    <a:bodyPr/>
                    <a:lstStyle/>
                    <a:p>
                      <a:pPr algn="l"/>
                      <a:r>
                        <a:rPr lang="ja-JP" altLang="en-US" sz="1100" dirty="0">
                          <a:solidFill>
                            <a:srgbClr val="01557A"/>
                          </a:solidFill>
                        </a:rPr>
                        <a:t>店</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6090469"/>
                  </a:ext>
                </a:extLst>
              </a:tr>
              <a:tr h="342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dirty="0">
                          <a:solidFill>
                            <a:srgbClr val="01557A"/>
                          </a:solidFill>
                        </a:rPr>
                        <a:t>価格</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949801"/>
                  </a:ext>
                </a:extLst>
              </a:tr>
              <a:tr h="342901">
                <a:tc>
                  <a:txBody>
                    <a:bodyPr/>
                    <a:lstStyle/>
                    <a:p>
                      <a:pPr algn="l"/>
                      <a:r>
                        <a:rPr lang="ja-JP" altLang="en-US" sz="1100" dirty="0">
                          <a:solidFill>
                            <a:srgbClr val="01557A"/>
                          </a:solidFill>
                        </a:rPr>
                        <a:t>キャンペーン</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02035"/>
                  </a:ext>
                </a:extLst>
              </a:tr>
              <a:tr h="342901">
                <a:tc>
                  <a:txBody>
                    <a:bodyPr/>
                    <a:lstStyle/>
                    <a:p>
                      <a:pPr algn="l"/>
                      <a:r>
                        <a:rPr lang="ja-JP" altLang="en-US" sz="1100" dirty="0">
                          <a:solidFill>
                            <a:srgbClr val="01557A"/>
                          </a:solidFill>
                        </a:rPr>
                        <a:t>製品</a:t>
                      </a:r>
                      <a:endParaRPr lang="en-US" sz="11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4230818"/>
                  </a:ext>
                </a:extLst>
              </a:tr>
            </a:tbl>
          </a:graphicData>
        </a:graphic>
      </p:graphicFrame>
      <p:pic>
        <p:nvPicPr>
          <p:cNvPr id="21" name="図 20">
            <a:extLst>
              <a:ext uri="{FF2B5EF4-FFF2-40B4-BE49-F238E27FC236}">
                <a16:creationId xmlns:a16="http://schemas.microsoft.com/office/drawing/2014/main" id="{90A17ED9-DC43-D972-4873-E09C18CDE37A}"/>
              </a:ext>
            </a:extLst>
          </p:cNvPr>
          <p:cNvPicPr>
            <a:picLocks noChangeAspect="1"/>
          </p:cNvPicPr>
          <p:nvPr/>
        </p:nvPicPr>
        <p:blipFill>
          <a:blip r:embed="rId3"/>
          <a:stretch>
            <a:fillRect/>
          </a:stretch>
        </p:blipFill>
        <p:spPr>
          <a:xfrm>
            <a:off x="4120098" y="2265084"/>
            <a:ext cx="2786154" cy="3905246"/>
          </a:xfrm>
          <a:prstGeom prst="rect">
            <a:avLst/>
          </a:prstGeom>
        </p:spPr>
      </p:pic>
      <p:sp>
        <p:nvSpPr>
          <p:cNvPr id="82" name="Arrow: Pentagon 5">
            <a:extLst>
              <a:ext uri="{FF2B5EF4-FFF2-40B4-BE49-F238E27FC236}">
                <a16:creationId xmlns:a16="http://schemas.microsoft.com/office/drawing/2014/main" id="{E8526AC3-3D10-9580-19CF-D8473A780B04}"/>
              </a:ext>
            </a:extLst>
          </p:cNvPr>
          <p:cNvSpPr/>
          <p:nvPr/>
        </p:nvSpPr>
        <p:spPr>
          <a:xfrm>
            <a:off x="7387091" y="3740727"/>
            <a:ext cx="2558938"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Number by Topic</a:t>
            </a:r>
            <a:r>
              <a:rPr lang="ja-JP" altLang="en-US" sz="1200" dirty="0">
                <a:solidFill>
                  <a:schemeClr val="bg1"/>
                </a:solidFill>
              </a:rPr>
              <a:t>（件数）</a:t>
            </a:r>
            <a:endParaRPr lang="en-US" sz="1200" dirty="0">
              <a:solidFill>
                <a:schemeClr val="bg1"/>
              </a:solidFill>
            </a:endParaRPr>
          </a:p>
        </p:txBody>
      </p:sp>
      <p:pic>
        <p:nvPicPr>
          <p:cNvPr id="25" name="図 24">
            <a:extLst>
              <a:ext uri="{FF2B5EF4-FFF2-40B4-BE49-F238E27FC236}">
                <a16:creationId xmlns:a16="http://schemas.microsoft.com/office/drawing/2014/main" id="{91025F67-06C1-4EB9-6719-A4F04A75BDA5}"/>
              </a:ext>
            </a:extLst>
          </p:cNvPr>
          <p:cNvPicPr>
            <a:picLocks noChangeAspect="1"/>
          </p:cNvPicPr>
          <p:nvPr/>
        </p:nvPicPr>
        <p:blipFill>
          <a:blip r:embed="rId4"/>
          <a:stretch>
            <a:fillRect/>
          </a:stretch>
        </p:blipFill>
        <p:spPr>
          <a:xfrm>
            <a:off x="10005634" y="2276686"/>
            <a:ext cx="123825" cy="1371600"/>
          </a:xfrm>
          <a:prstGeom prst="rect">
            <a:avLst/>
          </a:prstGeom>
        </p:spPr>
      </p:pic>
      <p:pic>
        <p:nvPicPr>
          <p:cNvPr id="81" name="Picture 6">
            <a:extLst>
              <a:ext uri="{FF2B5EF4-FFF2-40B4-BE49-F238E27FC236}">
                <a16:creationId xmlns:a16="http://schemas.microsoft.com/office/drawing/2014/main" id="{CD0EF2B0-218F-A3EF-B28A-EBBECC380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740" y="4497909"/>
            <a:ext cx="338509" cy="335531"/>
          </a:xfrm>
          <a:prstGeom prst="rect">
            <a:avLst/>
          </a:prstGeom>
          <a:noFill/>
          <a:extLst>
            <a:ext uri="{909E8E84-426E-40DD-AFC4-6F175D3DCCD1}">
              <a14:hiddenFill xmlns:a14="http://schemas.microsoft.com/office/drawing/2010/main">
                <a:solidFill>
                  <a:srgbClr val="FFFFFF"/>
                </a:solidFill>
              </a14:hiddenFill>
            </a:ext>
          </a:extLst>
        </p:spPr>
      </p:pic>
      <p:sp>
        <p:nvSpPr>
          <p:cNvPr id="27" name="矢印: 下 26">
            <a:extLst>
              <a:ext uri="{FF2B5EF4-FFF2-40B4-BE49-F238E27FC236}">
                <a16:creationId xmlns:a16="http://schemas.microsoft.com/office/drawing/2014/main" id="{D3E83185-7793-FC45-FB31-256A88F1D348}"/>
              </a:ext>
            </a:extLst>
          </p:cNvPr>
          <p:cNvSpPr/>
          <p:nvPr/>
        </p:nvSpPr>
        <p:spPr>
          <a:xfrm>
            <a:off x="2149196" y="2928336"/>
            <a:ext cx="264695" cy="296128"/>
          </a:xfrm>
          <a:prstGeom prst="downArrow">
            <a:avLst/>
          </a:prstGeom>
          <a:solidFill>
            <a:srgbClr val="253342"/>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矢印: 下 82">
            <a:extLst>
              <a:ext uri="{FF2B5EF4-FFF2-40B4-BE49-F238E27FC236}">
                <a16:creationId xmlns:a16="http://schemas.microsoft.com/office/drawing/2014/main" id="{EC2D4346-51D0-CE00-2EDA-E1061CC3403F}"/>
              </a:ext>
            </a:extLst>
          </p:cNvPr>
          <p:cNvSpPr/>
          <p:nvPr/>
        </p:nvSpPr>
        <p:spPr>
          <a:xfrm>
            <a:off x="262915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矢印: 下 83">
            <a:extLst>
              <a:ext uri="{FF2B5EF4-FFF2-40B4-BE49-F238E27FC236}">
                <a16:creationId xmlns:a16="http://schemas.microsoft.com/office/drawing/2014/main" id="{C0213735-2514-5C3D-3DCC-FCB62BD8335C}"/>
              </a:ext>
            </a:extLst>
          </p:cNvPr>
          <p:cNvSpPr/>
          <p:nvPr/>
        </p:nvSpPr>
        <p:spPr>
          <a:xfrm>
            <a:off x="1219178" y="3935564"/>
            <a:ext cx="264695" cy="296128"/>
          </a:xfrm>
          <a:prstGeom prst="downArrow">
            <a:avLst/>
          </a:prstGeom>
          <a:solidFill>
            <a:srgbClr val="33475B"/>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矢印: 下 84">
            <a:extLst>
              <a:ext uri="{FF2B5EF4-FFF2-40B4-BE49-F238E27FC236}">
                <a16:creationId xmlns:a16="http://schemas.microsoft.com/office/drawing/2014/main" id="{702DE68A-D9D4-BBC9-A712-89E73BB4B6D8}"/>
              </a:ext>
            </a:extLst>
          </p:cNvPr>
          <p:cNvSpPr/>
          <p:nvPr/>
        </p:nvSpPr>
        <p:spPr>
          <a:xfrm>
            <a:off x="1229391" y="4940713"/>
            <a:ext cx="264695" cy="296128"/>
          </a:xfrm>
          <a:prstGeom prst="downArrow">
            <a:avLst/>
          </a:prstGeom>
          <a:solidFill>
            <a:srgbClr val="516F90"/>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201063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4</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89671" y="481793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62" name="矢印: 右 2061">
            <a:extLst>
              <a:ext uri="{FF2B5EF4-FFF2-40B4-BE49-F238E27FC236}">
                <a16:creationId xmlns:a16="http://schemas.microsoft.com/office/drawing/2014/main" id="{BB720E06-89F7-ED4F-0937-10FEE900BAB9}"/>
              </a:ext>
            </a:extLst>
          </p:cNvPr>
          <p:cNvSpPr/>
          <p:nvPr/>
        </p:nvSpPr>
        <p:spPr>
          <a:xfrm>
            <a:off x="1601911" y="4616316"/>
            <a:ext cx="682487"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601315"/>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営業支援のために、応対履歴のデータより、</a:t>
            </a:r>
            <a:r>
              <a:rPr lang="ja-JP" altLang="en-US" sz="1200" b="0" i="0" dirty="0">
                <a:solidFill>
                  <a:srgbClr val="111111"/>
                </a:solidFill>
                <a:effectLst/>
                <a:latin typeface="メイリオ" panose="020B0604030504040204" pitchFamily="50" charset="-128"/>
                <a:ea typeface="メイリオ" panose="020B0604030504040204" pitchFamily="50" charset="-128"/>
              </a:rPr>
              <a:t>成約要因／解約要因を把握します。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優先リスト</a:t>
            </a:r>
            <a:r>
              <a:rPr lang="ja-JP" altLang="en-US" sz="1200" dirty="0">
                <a:solidFill>
                  <a:srgbClr val="000000"/>
                </a:solidFill>
                <a:latin typeface="メイリオ" panose="020B0604030504040204" pitchFamily="50" charset="-128"/>
                <a:ea typeface="メイリオ" panose="020B0604030504040204" pitchFamily="50" charset="-128"/>
              </a:rPr>
              <a:t>と最適な戦略</a:t>
            </a:r>
            <a:r>
              <a:rPr lang="ja-JP" altLang="en-US" sz="1200" b="0" i="0" dirty="0">
                <a:solidFill>
                  <a:srgbClr val="000000"/>
                </a:solidFill>
                <a:effectLst/>
                <a:latin typeface="メイリオ" panose="020B0604030504040204" pitchFamily="50" charset="-128"/>
                <a:ea typeface="メイリオ" panose="020B0604030504040204" pitchFamily="50" charset="-128"/>
              </a:rPr>
              <a:t>を作成してアウトバウンド業務を効率化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顧客のセグメントと組み合わせて成功パターンを分析します。</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お客様情報：日本の車メーカー（営業部門）</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Supporting sales team by understanding reason of success and fail sales approach.</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Increase efficiency by identify priority list and suitable strategy.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successful pattern for each customer segment.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Car Manufacturer (Sales Department)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1876893" y="5344312"/>
            <a:ext cx="2612745" cy="147617"/>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pic>
        <p:nvPicPr>
          <p:cNvPr id="40" name="Picture 109">
            <a:extLst>
              <a:ext uri="{FF2B5EF4-FFF2-40B4-BE49-F238E27FC236}">
                <a16:creationId xmlns:a16="http://schemas.microsoft.com/office/drawing/2014/main" id="{7310A46D-097A-FD59-7B3E-3119C80A0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57" y="4574996"/>
            <a:ext cx="440454" cy="440454"/>
          </a:xfrm>
          <a:prstGeom prst="rect">
            <a:avLst/>
          </a:prstGeom>
        </p:spPr>
      </p:pic>
      <p:sp>
        <p:nvSpPr>
          <p:cNvPr id="48" name="TextBox 111">
            <a:extLst>
              <a:ext uri="{FF2B5EF4-FFF2-40B4-BE49-F238E27FC236}">
                <a16:creationId xmlns:a16="http://schemas.microsoft.com/office/drawing/2014/main" id="{BB9CB67C-F3CB-FB19-BA5A-F78C19AC904F}"/>
              </a:ext>
            </a:extLst>
          </p:cNvPr>
          <p:cNvSpPr txBox="1"/>
          <p:nvPr/>
        </p:nvSpPr>
        <p:spPr>
          <a:xfrm>
            <a:off x="3072025" y="5062613"/>
            <a:ext cx="426425" cy="310718"/>
          </a:xfrm>
          <a:prstGeom prst="rect">
            <a:avLst/>
          </a:prstGeom>
          <a:noFill/>
        </p:spPr>
        <p:txBody>
          <a:bodyPr wrap="none" lIns="0" tIns="0" rIns="0" bIns="0" rtlCol="0">
            <a:noAutofit/>
          </a:bodyPr>
          <a:lstStyle/>
          <a:p>
            <a:pPr algn="ctr"/>
            <a:r>
              <a:rPr lang="en-US" sz="900" dirty="0"/>
              <a:t>SSAS</a:t>
            </a:r>
          </a:p>
        </p:txBody>
      </p:sp>
      <p:pic>
        <p:nvPicPr>
          <p:cNvPr id="51" name="Graphic 31">
            <a:extLst>
              <a:ext uri="{FF2B5EF4-FFF2-40B4-BE49-F238E27FC236}">
                <a16:creationId xmlns:a16="http://schemas.microsoft.com/office/drawing/2014/main" id="{D44C97DE-52A6-AB35-AA30-33099F9EA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3509" y="4624153"/>
            <a:ext cx="357814" cy="357814"/>
          </a:xfrm>
          <a:prstGeom prst="rect">
            <a:avLst/>
          </a:prstGeom>
        </p:spPr>
      </p:pic>
      <p:sp>
        <p:nvSpPr>
          <p:cNvPr id="52" name="TextBox 51">
            <a:extLst>
              <a:ext uri="{FF2B5EF4-FFF2-40B4-BE49-F238E27FC236}">
                <a16:creationId xmlns:a16="http://schemas.microsoft.com/office/drawing/2014/main" id="{E411C10E-D034-749F-AD44-DFA21E739964}"/>
              </a:ext>
            </a:extLst>
          </p:cNvPr>
          <p:cNvSpPr txBox="1"/>
          <p:nvPr/>
        </p:nvSpPr>
        <p:spPr>
          <a:xfrm>
            <a:off x="4000965" y="5008190"/>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55" name="TextBox 111">
            <a:extLst>
              <a:ext uri="{FF2B5EF4-FFF2-40B4-BE49-F238E27FC236}">
                <a16:creationId xmlns:a16="http://schemas.microsoft.com/office/drawing/2014/main" id="{22023087-5309-67CF-42DD-233AE95CD17B}"/>
              </a:ext>
            </a:extLst>
          </p:cNvPr>
          <p:cNvSpPr txBox="1"/>
          <p:nvPr/>
        </p:nvSpPr>
        <p:spPr>
          <a:xfrm>
            <a:off x="3714188" y="4355445"/>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4" name="Picture 2" descr="カラー スタイルでの AzureストレージBLOB のアイコン">
            <a:extLst>
              <a:ext uri="{FF2B5EF4-FFF2-40B4-BE49-F238E27FC236}">
                <a16:creationId xmlns:a16="http://schemas.microsoft.com/office/drawing/2014/main" id="{9E8485CF-E400-8FD8-AEFE-8C0D60F7DE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55" t="13421" r="8597" b="11579"/>
          <a:stretch/>
        </p:blipFill>
        <p:spPr bwMode="auto">
          <a:xfrm>
            <a:off x="2426539" y="4581363"/>
            <a:ext cx="451639" cy="4035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11">
            <a:extLst>
              <a:ext uri="{FF2B5EF4-FFF2-40B4-BE49-F238E27FC236}">
                <a16:creationId xmlns:a16="http://schemas.microsoft.com/office/drawing/2014/main" id="{0120157D-A1AD-8CB5-D929-992FDBD35800}"/>
              </a:ext>
            </a:extLst>
          </p:cNvPr>
          <p:cNvSpPr txBox="1"/>
          <p:nvPr/>
        </p:nvSpPr>
        <p:spPr>
          <a:xfrm>
            <a:off x="2442373" y="5046569"/>
            <a:ext cx="426425" cy="310718"/>
          </a:xfrm>
          <a:prstGeom prst="rect">
            <a:avLst/>
          </a:prstGeom>
          <a:noFill/>
        </p:spPr>
        <p:txBody>
          <a:bodyPr wrap="none" lIns="0" tIns="0" rIns="0" bIns="0" rtlCol="0">
            <a:noAutofit/>
          </a:bodyPr>
          <a:lstStyle/>
          <a:p>
            <a:pPr algn="ctr"/>
            <a:r>
              <a:rPr lang="en-US" sz="900" dirty="0"/>
              <a:t>Blob </a:t>
            </a:r>
          </a:p>
          <a:p>
            <a:pPr algn="ctr"/>
            <a:r>
              <a:rPr lang="en-US" sz="900" dirty="0"/>
              <a:t>Storage</a:t>
            </a:r>
          </a:p>
        </p:txBody>
      </p:sp>
      <p:pic>
        <p:nvPicPr>
          <p:cNvPr id="5" name="Picture 4" descr="Python アイコン に Plex Icons">
            <a:extLst>
              <a:ext uri="{FF2B5EF4-FFF2-40B4-BE49-F238E27FC236}">
                <a16:creationId xmlns:a16="http://schemas.microsoft.com/office/drawing/2014/main" id="{2E58AAC3-AA26-624C-BF1F-36636703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237" y="5597728"/>
            <a:ext cx="383665" cy="38366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51">
            <a:extLst>
              <a:ext uri="{FF2B5EF4-FFF2-40B4-BE49-F238E27FC236}">
                <a16:creationId xmlns:a16="http://schemas.microsoft.com/office/drawing/2014/main" id="{47925277-46B1-5B4A-8A2D-4D3C074318E6}"/>
              </a:ext>
            </a:extLst>
          </p:cNvPr>
          <p:cNvSpPr txBox="1"/>
          <p:nvPr/>
        </p:nvSpPr>
        <p:spPr>
          <a:xfrm>
            <a:off x="1999924" y="5971145"/>
            <a:ext cx="511567" cy="194500"/>
          </a:xfrm>
          <a:prstGeom prst="rect">
            <a:avLst/>
          </a:prstGeom>
          <a:noFill/>
        </p:spPr>
        <p:txBody>
          <a:bodyPr wrap="none" lIns="0" tIns="0" rIns="0" bIns="0" rtlCol="0">
            <a:noAutofit/>
          </a:bodyPr>
          <a:lstStyle/>
          <a:p>
            <a:r>
              <a:rPr lang="en-US" sz="900" dirty="0"/>
              <a:t>Python</a:t>
            </a:r>
          </a:p>
        </p:txBody>
      </p:sp>
      <p:sp>
        <p:nvSpPr>
          <p:cNvPr id="70" name="TextBox 13">
            <a:extLst>
              <a:ext uri="{FF2B5EF4-FFF2-40B4-BE49-F238E27FC236}">
                <a16:creationId xmlns:a16="http://schemas.microsoft.com/office/drawing/2014/main" id="{77397231-8003-50A7-780A-0E019A6ABF7B}"/>
              </a:ext>
            </a:extLst>
          </p:cNvPr>
          <p:cNvSpPr txBox="1"/>
          <p:nvPr/>
        </p:nvSpPr>
        <p:spPr>
          <a:xfrm>
            <a:off x="550362" y="5036675"/>
            <a:ext cx="515974" cy="228872"/>
          </a:xfrm>
          <a:prstGeom prst="rect">
            <a:avLst/>
          </a:prstGeom>
          <a:noFill/>
        </p:spPr>
        <p:txBody>
          <a:bodyPr wrap="none" lIns="0" tIns="0" rIns="0" bIns="0" rtlCol="0">
            <a:noAutofit/>
          </a:bodyPr>
          <a:lstStyle/>
          <a:p>
            <a:pPr algn="ctr"/>
            <a:r>
              <a:rPr lang="en-US" sz="900" dirty="0"/>
              <a:t>SSMS</a:t>
            </a:r>
          </a:p>
        </p:txBody>
      </p:sp>
      <p:pic>
        <p:nvPicPr>
          <p:cNvPr id="71" name="Picture 2" descr="SQL Server Management Studioのダウンロードとインストール（SSMS ...">
            <a:extLst>
              <a:ext uri="{FF2B5EF4-FFF2-40B4-BE49-F238E27FC236}">
                <a16:creationId xmlns:a16="http://schemas.microsoft.com/office/drawing/2014/main" id="{A4D4D475-4F29-A743-E5F2-88CB1429A0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 y="4636910"/>
            <a:ext cx="333550" cy="3392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61B1F33-9E5E-7DE3-2689-1AA52FEC1190}"/>
              </a:ext>
            </a:extLst>
          </p:cNvPr>
          <p:cNvPicPr>
            <a:picLocks noChangeAspect="1"/>
          </p:cNvPicPr>
          <p:nvPr/>
        </p:nvPicPr>
        <p:blipFill>
          <a:blip r:embed="rId9"/>
          <a:stretch>
            <a:fillRect/>
          </a:stretch>
        </p:blipFill>
        <p:spPr>
          <a:xfrm>
            <a:off x="2539740" y="5579010"/>
            <a:ext cx="386757" cy="439297"/>
          </a:xfrm>
          <a:prstGeom prst="rect">
            <a:avLst/>
          </a:prstGeom>
        </p:spPr>
      </p:pic>
      <p:sp>
        <p:nvSpPr>
          <p:cNvPr id="73" name="テキスト ボックス 72">
            <a:extLst>
              <a:ext uri="{FF2B5EF4-FFF2-40B4-BE49-F238E27FC236}">
                <a16:creationId xmlns:a16="http://schemas.microsoft.com/office/drawing/2014/main" id="{AD2ACADD-E9BA-A5A7-0974-9210AF8B5544}"/>
              </a:ext>
            </a:extLst>
          </p:cNvPr>
          <p:cNvSpPr txBox="1"/>
          <p:nvPr/>
        </p:nvSpPr>
        <p:spPr>
          <a:xfrm>
            <a:off x="3617934" y="5544493"/>
            <a:ext cx="1118150" cy="502487"/>
          </a:xfrm>
          <a:prstGeom prst="rect">
            <a:avLst/>
          </a:prstGeom>
          <a:noFill/>
        </p:spPr>
        <p:txBody>
          <a:bodyPr wrap="square" rtlCol="0">
            <a:noAutofit/>
          </a:bodyPr>
          <a:lstStyle/>
          <a:p>
            <a:r>
              <a:rPr lang="en-US" altLang="ja-JP" sz="900" dirty="0">
                <a:solidFill>
                  <a:srgbClr val="000000"/>
                </a:solidFill>
                <a:latin typeface="メイリオ" panose="020B0604030504040204" pitchFamily="50" charset="-128"/>
                <a:ea typeface="メイリオ" panose="020B0604030504040204" pitchFamily="50" charset="-128"/>
              </a:rPr>
              <a:t>Stop word</a:t>
            </a:r>
          </a:p>
          <a:p>
            <a:r>
              <a:rPr lang="en-US" altLang="ja-JP" sz="900" dirty="0">
                <a:solidFill>
                  <a:srgbClr val="000000"/>
                </a:solidFill>
                <a:latin typeface="メイリオ" panose="020B0604030504040204" pitchFamily="50" charset="-128"/>
                <a:ea typeface="メイリオ" panose="020B0604030504040204" pitchFamily="50" charset="-128"/>
              </a:rPr>
              <a:t>Replace word</a:t>
            </a:r>
          </a:p>
          <a:p>
            <a:r>
              <a:rPr lang="en-US" altLang="ja-JP" sz="900" dirty="0">
                <a:solidFill>
                  <a:srgbClr val="000000"/>
                </a:solidFill>
                <a:latin typeface="メイリオ" panose="020B0604030504040204" pitchFamily="50" charset="-128"/>
                <a:ea typeface="メイリオ" panose="020B0604030504040204" pitchFamily="50" charset="-128"/>
              </a:rPr>
              <a:t>Word category</a:t>
            </a: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a:p>
            <a:endParaRPr lang="en-US" altLang="ja-JP" sz="900" dirty="0">
              <a:solidFill>
                <a:srgbClr val="000000"/>
              </a:solidFill>
              <a:latin typeface="メイリオ" panose="020B0604030504040204" pitchFamily="50" charset="-128"/>
              <a:ea typeface="メイリオ" panose="020B0604030504040204" pitchFamily="50" charset="-128"/>
            </a:endParaRPr>
          </a:p>
        </p:txBody>
      </p:sp>
      <p:pic>
        <p:nvPicPr>
          <p:cNvPr id="2056" name="Picture 8" descr="Csvファイル形式の拡張子 | 無料のアイコン">
            <a:extLst>
              <a:ext uri="{FF2B5EF4-FFF2-40B4-BE49-F238E27FC236}">
                <a16:creationId xmlns:a16="http://schemas.microsoft.com/office/drawing/2014/main" id="{27341C61-2398-D616-FEB7-0927AC0D3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9843" y="5651823"/>
            <a:ext cx="282397" cy="28239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D440366B-1922-AC58-40D4-0264A0BF1163}"/>
              </a:ext>
            </a:extLst>
          </p:cNvPr>
          <p:cNvPicPr>
            <a:picLocks noChangeAspect="1"/>
          </p:cNvPicPr>
          <p:nvPr/>
        </p:nvPicPr>
        <p:blipFill>
          <a:blip r:embed="rId11"/>
          <a:stretch>
            <a:fillRect/>
          </a:stretch>
        </p:blipFill>
        <p:spPr>
          <a:xfrm>
            <a:off x="227381" y="105141"/>
            <a:ext cx="5740953" cy="3711853"/>
          </a:xfrm>
          <a:prstGeom prst="rect">
            <a:avLst/>
          </a:prstGeom>
        </p:spPr>
      </p:pic>
    </p:spTree>
    <p:extLst>
      <p:ext uri="{BB962C8B-B14F-4D97-AF65-F5344CB8AC3E}">
        <p14:creationId xmlns:p14="http://schemas.microsoft.com/office/powerpoint/2010/main" val="293311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4DDFAC-7AAE-9AB8-6F47-B851367A805A}"/>
              </a:ext>
            </a:extLst>
          </p:cNvPr>
          <p:cNvSpPr txBox="1"/>
          <p:nvPr/>
        </p:nvSpPr>
        <p:spPr>
          <a:xfrm>
            <a:off x="653603" y="607384"/>
            <a:ext cx="6098146" cy="369332"/>
          </a:xfrm>
          <a:prstGeom prst="rect">
            <a:avLst/>
          </a:prstGeom>
          <a:noFill/>
        </p:spPr>
        <p:txBody>
          <a:bodyPr wrap="square">
            <a:spAutoFit/>
          </a:bodyPr>
          <a:lstStyle/>
          <a:p>
            <a:r>
              <a:rPr lang="en-US" dirty="0" err="1"/>
              <a:t>LLMOps</a:t>
            </a:r>
            <a:r>
              <a:rPr lang="en-US" dirty="0"/>
              <a:t>: </a:t>
            </a:r>
          </a:p>
        </p:txBody>
      </p:sp>
    </p:spTree>
    <p:extLst>
      <p:ext uri="{BB962C8B-B14F-4D97-AF65-F5344CB8AC3E}">
        <p14:creationId xmlns:p14="http://schemas.microsoft.com/office/powerpoint/2010/main" val="3543074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12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511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7</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12393</TotalTime>
  <Words>3649</Words>
  <Application>Microsoft Office PowerPoint</Application>
  <PresentationFormat>Widescreen</PresentationFormat>
  <Paragraphs>1753</Paragraphs>
  <Slides>56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Helvetica Neue</vt:lpstr>
      <vt:lpstr>Meiryo UI</vt:lpstr>
      <vt:lpstr>メイリオ</vt:lpstr>
      <vt:lpstr>Arial</vt:lpstr>
      <vt:lpstr>Barlow</vt:lpstr>
      <vt:lpstr>Calibri</vt:lpstr>
      <vt:lpstr>Calibri Light</vt:lpstr>
      <vt:lpstr>DM Sans</vt:lpstr>
      <vt:lpstr>Impact</vt:lpstr>
      <vt:lpstr>Office テーマ</vt:lpstr>
      <vt:lpstr>PowerPoint Presentation</vt:lpstr>
      <vt:lpstr>PowerPoint Presentation</vt:lpstr>
      <vt:lpstr>PowerPoint Presentation</vt:lpstr>
      <vt:lpstr>AI環境構築：PaaS</vt:lpstr>
      <vt:lpstr>PowerPoint Presentation</vt:lpstr>
      <vt:lpstr>PowerPoint Presentation</vt:lpstr>
      <vt:lpstr>AI環境構築：IaaS</vt:lpstr>
      <vt:lpstr>PowerPoint Presentation</vt:lpstr>
      <vt:lpstr>PowerPoint Presentation</vt:lpstr>
      <vt:lpstr>AI環境構築：推論モデル・Kubernetes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365</cp:revision>
  <dcterms:created xsi:type="dcterms:W3CDTF">2020-07-15T20:01:48Z</dcterms:created>
  <dcterms:modified xsi:type="dcterms:W3CDTF">2023-06-25T12:53:01Z</dcterms:modified>
</cp:coreProperties>
</file>